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9" r:id="rId3"/>
    <p:sldId id="340" r:id="rId4"/>
    <p:sldId id="341" r:id="rId5"/>
    <p:sldId id="342" r:id="rId6"/>
    <p:sldId id="257" r:id="rId7"/>
    <p:sldId id="258" r:id="rId8"/>
    <p:sldId id="328" r:id="rId9"/>
    <p:sldId id="260" r:id="rId10"/>
    <p:sldId id="261" r:id="rId11"/>
    <p:sldId id="329" r:id="rId12"/>
    <p:sldId id="262" r:id="rId13"/>
    <p:sldId id="330" r:id="rId14"/>
    <p:sldId id="263" r:id="rId15"/>
    <p:sldId id="264" r:id="rId16"/>
    <p:sldId id="265" r:id="rId17"/>
    <p:sldId id="267" r:id="rId18"/>
    <p:sldId id="331" r:id="rId19"/>
    <p:sldId id="268" r:id="rId20"/>
    <p:sldId id="269" r:id="rId21"/>
    <p:sldId id="270" r:id="rId22"/>
    <p:sldId id="271" r:id="rId23"/>
    <p:sldId id="272" r:id="rId24"/>
    <p:sldId id="332" r:id="rId25"/>
    <p:sldId id="273" r:id="rId26"/>
    <p:sldId id="274" r:id="rId27"/>
    <p:sldId id="275" r:id="rId28"/>
    <p:sldId id="333" r:id="rId29"/>
    <p:sldId id="276" r:id="rId30"/>
    <p:sldId id="279" r:id="rId31"/>
    <p:sldId id="280" r:id="rId32"/>
    <p:sldId id="281" r:id="rId33"/>
    <p:sldId id="282" r:id="rId34"/>
    <p:sldId id="277" r:id="rId35"/>
    <p:sldId id="278" r:id="rId36"/>
    <p:sldId id="283" r:id="rId37"/>
    <p:sldId id="284" r:id="rId38"/>
    <p:sldId id="285" r:id="rId39"/>
    <p:sldId id="286" r:id="rId40"/>
    <p:sldId id="287" r:id="rId41"/>
    <p:sldId id="288" r:id="rId42"/>
    <p:sldId id="291" r:id="rId43"/>
    <p:sldId id="292" r:id="rId44"/>
    <p:sldId id="293" r:id="rId45"/>
    <p:sldId id="294" r:id="rId46"/>
    <p:sldId id="295" r:id="rId47"/>
    <p:sldId id="296" r:id="rId48"/>
    <p:sldId id="334" r:id="rId49"/>
    <p:sldId id="297" r:id="rId50"/>
    <p:sldId id="298" r:id="rId51"/>
    <p:sldId id="299" r:id="rId52"/>
    <p:sldId id="289" r:id="rId53"/>
    <p:sldId id="290" r:id="rId54"/>
    <p:sldId id="300" r:id="rId55"/>
    <p:sldId id="301" r:id="rId56"/>
    <p:sldId id="302" r:id="rId57"/>
    <p:sldId id="303" r:id="rId58"/>
    <p:sldId id="304" r:id="rId59"/>
    <p:sldId id="305" r:id="rId60"/>
    <p:sldId id="306" r:id="rId61"/>
    <p:sldId id="335" r:id="rId62"/>
    <p:sldId id="307" r:id="rId63"/>
    <p:sldId id="308" r:id="rId64"/>
    <p:sldId id="336" r:id="rId65"/>
    <p:sldId id="309" r:id="rId66"/>
    <p:sldId id="310" r:id="rId67"/>
    <p:sldId id="337" r:id="rId68"/>
    <p:sldId id="311" r:id="rId69"/>
    <p:sldId id="312" r:id="rId70"/>
    <p:sldId id="313" r:id="rId71"/>
    <p:sldId id="314" r:id="rId72"/>
    <p:sldId id="315" r:id="rId73"/>
    <p:sldId id="338" r:id="rId74"/>
    <p:sldId id="316" r:id="rId75"/>
    <p:sldId id="317" r:id="rId76"/>
    <p:sldId id="318" r:id="rId77"/>
    <p:sldId id="319" r:id="rId78"/>
    <p:sldId id="320" r:id="rId79"/>
    <p:sldId id="321" r:id="rId80"/>
    <p:sldId id="322" r:id="rId81"/>
    <p:sldId id="323" r:id="rId82"/>
    <p:sldId id="324" r:id="rId83"/>
    <p:sldId id="325" r:id="rId84"/>
    <p:sldId id="343" r:id="rId85"/>
    <p:sldId id="344" r:id="rId86"/>
    <p:sldId id="346" r:id="rId87"/>
    <p:sldId id="347" r:id="rId88"/>
    <p:sldId id="345" r:id="rId89"/>
    <p:sldId id="327"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8" autoAdjust="0"/>
    <p:restoredTop sz="94660"/>
  </p:normalViewPr>
  <p:slideViewPr>
    <p:cSldViewPr snapToGrid="0">
      <p:cViewPr varScale="1">
        <p:scale>
          <a:sx n="55" d="100"/>
          <a:sy n="55" d="100"/>
        </p:scale>
        <p:origin x="4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1/13/2016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7127" y="138544"/>
            <a:ext cx="8645237" cy="3934691"/>
          </a:xfrm>
        </p:spPr>
        <p:txBody>
          <a:bodyPr>
            <a:normAutofit/>
          </a:bodyPr>
          <a:lstStyle/>
          <a:p>
            <a:r>
              <a:rPr lang="ru-RU" sz="1800" b="0" dirty="0"/>
              <a:t>Министерство Образования Российской </a:t>
            </a:r>
            <a:r>
              <a:rPr lang="ru-RU" sz="1800" b="0" dirty="0" smtClean="0"/>
              <a:t>Федерации</a:t>
            </a:r>
            <a:br>
              <a:rPr lang="ru-RU" sz="1800" b="0" dirty="0" smtClean="0"/>
            </a:br>
            <a:r>
              <a:rPr lang="ru-RU" sz="1800" b="0" dirty="0" smtClean="0"/>
              <a:t>Первый </a:t>
            </a:r>
            <a:r>
              <a:rPr lang="ru-RU" sz="1800" b="0" dirty="0"/>
              <a:t>Московский Государственный Медицинский Университет имени М.И. </a:t>
            </a:r>
            <a:r>
              <a:rPr lang="ru-RU" sz="1800" b="0" dirty="0" smtClean="0"/>
              <a:t>Сеченова</a:t>
            </a:r>
            <a:br>
              <a:rPr lang="ru-RU" sz="1800" b="0" dirty="0" smtClean="0"/>
            </a:br>
            <a:r>
              <a:rPr lang="ru-RU" sz="1800" b="0" dirty="0" smtClean="0"/>
              <a:t>Кафедра логопедии</a:t>
            </a:r>
            <a:br>
              <a:rPr lang="ru-RU" sz="1800" b="0" dirty="0" smtClean="0"/>
            </a:br>
            <a:r>
              <a:rPr lang="ru-RU" sz="1800" b="0" dirty="0" smtClean="0"/>
              <a:t>Центр </a:t>
            </a:r>
            <a:r>
              <a:rPr lang="ru-RU" sz="1800" b="0" dirty="0"/>
              <a:t>Магистерских </a:t>
            </a:r>
            <a:r>
              <a:rPr lang="ru-RU" sz="1800" b="0" dirty="0" smtClean="0"/>
              <a:t>Программ</a:t>
            </a:r>
            <a:r>
              <a:rPr lang="ru-RU" sz="2400" b="0" dirty="0" smtClean="0"/>
              <a:t/>
            </a:r>
            <a:br>
              <a:rPr lang="ru-RU" sz="2400" b="0" dirty="0" smtClean="0"/>
            </a:br>
            <a:r>
              <a:rPr lang="ru-RU" b="0" dirty="0"/>
              <a:t/>
            </a:r>
            <a:br>
              <a:rPr lang="ru-RU" b="0" dirty="0"/>
            </a:br>
            <a:r>
              <a:rPr lang="ru-RU" dirty="0" smtClean="0"/>
              <a:t>История </a:t>
            </a:r>
            <a:r>
              <a:rPr lang="ru-RU" dirty="0" smtClean="0"/>
              <a:t>обучения Слепых</a:t>
            </a:r>
            <a:endParaRPr lang="ru-RU" dirty="0"/>
          </a:p>
        </p:txBody>
      </p:sp>
      <p:sp>
        <p:nvSpPr>
          <p:cNvPr id="3" name="Подзаголовок 2"/>
          <p:cNvSpPr>
            <a:spLocks noGrp="1"/>
          </p:cNvSpPr>
          <p:nvPr>
            <p:ph type="subTitle" idx="1"/>
          </p:nvPr>
        </p:nvSpPr>
        <p:spPr>
          <a:xfrm>
            <a:off x="6345383" y="4405745"/>
            <a:ext cx="5677394" cy="2039589"/>
          </a:xfrm>
        </p:spPr>
        <p:txBody>
          <a:bodyPr>
            <a:normAutofit fontScale="85000" lnSpcReduction="20000"/>
          </a:bodyPr>
          <a:lstStyle/>
          <a:p>
            <a:pPr algn="l"/>
            <a:r>
              <a:rPr lang="ru-RU" dirty="0" smtClean="0"/>
              <a:t>Выполнила: Лисик Д. А</a:t>
            </a:r>
            <a:r>
              <a:rPr lang="ru-RU" dirty="0" smtClean="0"/>
              <a:t>.</a:t>
            </a:r>
          </a:p>
          <a:p>
            <a:pPr algn="l"/>
            <a:endParaRPr lang="ru-RU" dirty="0" smtClean="0"/>
          </a:p>
          <a:p>
            <a:pPr algn="l"/>
            <a:r>
              <a:rPr lang="ru-RU" dirty="0"/>
              <a:t>Дисциплина: «История и  философия специальной  педагогики и психологии»</a:t>
            </a:r>
          </a:p>
          <a:p>
            <a:r>
              <a:rPr lang="ru-RU" dirty="0" smtClean="0"/>
              <a:t> </a:t>
            </a:r>
            <a:endParaRPr lang="ru-RU" dirty="0"/>
          </a:p>
        </p:txBody>
      </p:sp>
    </p:spTree>
    <p:extLst>
      <p:ext uri="{BB962C8B-B14F-4D97-AF65-F5344CB8AC3E}">
        <p14:creationId xmlns:p14="http://schemas.microsoft.com/office/powerpoint/2010/main" val="201977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8145" y="232755"/>
            <a:ext cx="10806545" cy="6625245"/>
          </a:xfrm>
        </p:spPr>
        <p:txBody>
          <a:bodyPr>
            <a:normAutofit fontScale="92500" lnSpcReduction="10000"/>
          </a:bodyPr>
          <a:lstStyle/>
          <a:p>
            <a:r>
              <a:rPr lang="ru-RU" dirty="0">
                <a:effectLst/>
              </a:rPr>
              <a:t>На Ближнем Востоке незрячие привлекаются населением к отправлению религиозных обрядов. Исполнителями и распространителями устного народного творчества у всех древних народов, в том числе и у славян были странствующие нищие певцы. Как в странах Запада и Востока, так и у славянских народов, на территории складывающейся Древней Руси одним из основных занятий слепых было занятие музыкой, исполнение произведений устного народного творчества. Независимо от разных названий и некоторых этнических различий этот тип певцов, по данным исследований, обладает общей семантикой в народной культуре славянских народов. По данным исследований, наличие слепоты является одной из обязательных характеристик образа певца-нищего. </a:t>
            </a:r>
            <a:r>
              <a:rPr lang="ru-RU" dirty="0" err="1">
                <a:effectLst/>
              </a:rPr>
              <a:t>К.Михайлова</a:t>
            </a:r>
            <a:r>
              <a:rPr lang="ru-RU" dirty="0">
                <a:effectLst/>
              </a:rPr>
              <a:t> приводит основные характеристики образа "странствующего певца", которые, по мнению автора, выделяли его на фоне других категорий, как нищих, так эпических певцов-непрофессионалов. Одним из основных  моментов в семантической характеристике певца-нищего является именно слепота; если обычные нищие были преимущественно хромыми, безрукими, то нищие </a:t>
            </a:r>
            <a:r>
              <a:rPr lang="ru-RU" dirty="0" smtClean="0">
                <a:effectLst/>
              </a:rPr>
              <a:t>странствующие </a:t>
            </a:r>
            <a:r>
              <a:rPr lang="ru-RU" dirty="0">
                <a:effectLst/>
              </a:rPr>
              <a:t>певцы имели, как правило, недостатки зрения . Наряду со слепотой автор выделяет и другие характерные черты образа данной категории странствующих певцов, такие как </a:t>
            </a:r>
            <a:r>
              <a:rPr lang="ru-RU" dirty="0" err="1">
                <a:effectLst/>
              </a:rPr>
              <a:t>сакральность</a:t>
            </a:r>
            <a:r>
              <a:rPr lang="ru-RU" dirty="0">
                <a:effectLst/>
              </a:rPr>
              <a:t>, бедность, мобильность, связь с языческим культом мертвых, особенности одежды и атрибутов. Именно эти черты представлены в обыденном сознании общества о незрячих людях.</a:t>
            </a:r>
            <a:br>
              <a:rPr lang="ru-RU" dirty="0">
                <a:effectLst/>
              </a:rPr>
            </a:br>
            <a:endParaRPr lang="ru-RU" dirty="0"/>
          </a:p>
        </p:txBody>
      </p:sp>
    </p:spTree>
    <p:extLst>
      <p:ext uri="{BB962C8B-B14F-4D97-AF65-F5344CB8AC3E}">
        <p14:creationId xmlns:p14="http://schemas.microsoft.com/office/powerpoint/2010/main" val="301466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4" y="133001"/>
            <a:ext cx="10353761" cy="1326321"/>
          </a:xfrm>
        </p:spPr>
        <p:txBody>
          <a:bodyPr>
            <a:normAutofit fontScale="90000"/>
          </a:bodyPr>
          <a:lstStyle/>
          <a:p>
            <a:r>
              <a:rPr lang="en-US" b="0" dirty="0">
                <a:effectLst/>
              </a:rPr>
              <a:t>Ramón </a:t>
            </a:r>
            <a:r>
              <a:rPr lang="en-US" b="0" dirty="0" err="1">
                <a:effectLst/>
              </a:rPr>
              <a:t>Bayeu</a:t>
            </a:r>
            <a:r>
              <a:rPr lang="en-US" b="0" dirty="0">
                <a:effectLst/>
              </a:rPr>
              <a:t> Y </a:t>
            </a:r>
            <a:r>
              <a:rPr lang="en-US" b="0" dirty="0" err="1">
                <a:effectLst/>
              </a:rPr>
              <a:t>Subias</a:t>
            </a:r>
            <a:r>
              <a:rPr lang="en-US" b="0" dirty="0">
                <a:effectLst/>
              </a:rPr>
              <a:t> - The Blind Singer</a:t>
            </a:r>
            <a:br>
              <a:rPr lang="en-US" b="0" dirty="0">
                <a:effectLst/>
              </a:rPr>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517" y="1230722"/>
            <a:ext cx="8066314" cy="5222793"/>
          </a:xfrm>
        </p:spPr>
      </p:pic>
    </p:spTree>
    <p:extLst>
      <p:ext uri="{BB962C8B-B14F-4D97-AF65-F5344CB8AC3E}">
        <p14:creationId xmlns:p14="http://schemas.microsoft.com/office/powerpoint/2010/main" val="233806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1644" y="299258"/>
            <a:ext cx="10585913" cy="6417426"/>
          </a:xfrm>
        </p:spPr>
        <p:txBody>
          <a:bodyPr>
            <a:normAutofit fontScale="92500"/>
          </a:bodyPr>
          <a:lstStyle/>
          <a:p>
            <a:r>
              <a:rPr lang="ru-RU" dirty="0">
                <a:effectLst/>
              </a:rPr>
              <a:t>На протяжении всей человеческой истории наряду с гуманным отношением к больным, инвалидам, соответствующим религиозно-нравственным ценностям, отмечается и противоположного рода отношение, обусловленное религиозными предрассудками и предубеждениями, уровнем развития морально-политического сознания, идеологическими установками, характерными для конкретного исторического периода. </a:t>
            </a:r>
            <a:br>
              <a:rPr lang="ru-RU" dirty="0">
                <a:effectLst/>
              </a:rPr>
            </a:br>
            <a:r>
              <a:rPr lang="ru-RU" dirty="0">
                <a:effectLst/>
              </a:rPr>
              <a:t>Негативное отношение к инвалидам, в том числе и к незрячим могло приводить к крайней степени их социальной изоляции, </a:t>
            </a:r>
            <a:r>
              <a:rPr lang="ru-RU" dirty="0" err="1">
                <a:effectLst/>
              </a:rPr>
              <a:t>маргинализации</a:t>
            </a:r>
            <a:r>
              <a:rPr lang="ru-RU" dirty="0">
                <a:effectLst/>
              </a:rPr>
              <a:t>, а иногда и к физическому уничтожению. В древнегреческой цивилизации (Спартанское государство) известна традиция умерщвления детей, родившихся с выраженными физическими недостатками  и закрепленная законодательно в последующие исторические времена (Древний Рим). Данная традиция не имела всеобщего характера и была обусловлена не экономическими, а прежде всего, идеологическими установками, желанием сохранить чистоту расы. В современной истории подобного рода отношение к "неполноценным" особенно ярко проявляется в период Второй мировой войны, с распространением фашисткой идеологии. В истории известны случаи  негативного отношения к слепым и в странах Древнего Востока – Индии, Китае, идущее из древности и сохранившееся в более поздние исторические времена – вплоть до ХХ века, что связано с  широким распространением религиозных представлений и предрассудков индусов. </a:t>
            </a:r>
            <a:endParaRPr lang="ru-RU" dirty="0"/>
          </a:p>
        </p:txBody>
      </p:sp>
    </p:spTree>
    <p:extLst>
      <p:ext uri="{BB962C8B-B14F-4D97-AF65-F5344CB8AC3E}">
        <p14:creationId xmlns:p14="http://schemas.microsoft.com/office/powerpoint/2010/main" val="18747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9233" y="1143000"/>
            <a:ext cx="7532838" cy="5084666"/>
          </a:xfrm>
        </p:spPr>
      </p:pic>
    </p:spTree>
    <p:extLst>
      <p:ext uri="{BB962C8B-B14F-4D97-AF65-F5344CB8AC3E}">
        <p14:creationId xmlns:p14="http://schemas.microsoft.com/office/powerpoint/2010/main" val="426300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1644" y="232755"/>
            <a:ext cx="11039301" cy="6467303"/>
          </a:xfrm>
        </p:spPr>
        <p:txBody>
          <a:bodyPr/>
          <a:lstStyle/>
          <a:p>
            <a:r>
              <a:rPr lang="ru-RU" dirty="0">
                <a:effectLst/>
              </a:rPr>
              <a:t>Распространение практики обучения, оказания помощи людям с физическими недостатками встречало сопротивление со стороны населения именно из-за религиозных предубеждений, в частности,  из-за нежелания вмешиваться в судьбу человека, отягощенного грехами как в настоящей, так в прошлых жизнях. В ряде мест Индии и Китая случаи, когда детей с физическими и умственными недостатками, оставляли на произвол судьбы имели место вплоть до </a:t>
            </a:r>
            <a:r>
              <a:rPr lang="ru-RU" dirty="0" smtClean="0">
                <a:effectLst/>
              </a:rPr>
              <a:t>Х</a:t>
            </a:r>
            <a:r>
              <a:rPr lang="en-US" dirty="0" smtClean="0">
                <a:effectLst/>
              </a:rPr>
              <a:t>I</a:t>
            </a:r>
            <a:r>
              <a:rPr lang="ru-RU" dirty="0" smtClean="0">
                <a:effectLst/>
              </a:rPr>
              <a:t>Х </a:t>
            </a:r>
            <a:r>
              <a:rPr lang="ru-RU" dirty="0">
                <a:effectLst/>
              </a:rPr>
              <a:t>– ХХ веков. Из-за широкого распространения религиозных предрассудков и суеверий рождение слепого ребенка в Китае воспринималось как позор для родителей, что препятствовало развитию организованной системы общественного призрения, практики обучения и воспитания слепых, их социальной поддержки. В Европе нарастание негативных тенденций в отношении людей с физическими и психическими недостатками, "нетипичных" людей отмечается в период раннего средневековья. Исследователи отмечают наличие культурной традиция дискриминации лиц с физическими и психическими нарушениями в развитии, что отражает характер религиозного и морально-нравственного общественного сознания данной исторической эпохи. Люди с физическими и интеллектуальными нарушениями во времена инквизиции часто становятся жертвами религиозных преследований.</a:t>
            </a:r>
            <a:endParaRPr lang="ru-RU" dirty="0"/>
          </a:p>
        </p:txBody>
      </p:sp>
    </p:spTree>
    <p:extLst>
      <p:ext uri="{BB962C8B-B14F-4D97-AF65-F5344CB8AC3E}">
        <p14:creationId xmlns:p14="http://schemas.microsoft.com/office/powerpoint/2010/main" val="2730545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4895" y="349135"/>
            <a:ext cx="10552661" cy="6384174"/>
          </a:xfrm>
        </p:spPr>
        <p:txBody>
          <a:bodyPr>
            <a:normAutofit lnSpcReduction="10000"/>
          </a:bodyPr>
          <a:lstStyle/>
          <a:p>
            <a:r>
              <a:rPr lang="ru-RU" dirty="0">
                <a:effectLst/>
              </a:rPr>
              <a:t>Проявление антигуманного отношения к данной категории населения, доходившие до издевательства над инвалидами, в том числе и над слепыми, имело место во время народных праздников, получивших широкое распространение в эпоху средневековья. Известно, что среди средневековых праздников огромное место занимали празднества карнавального типа и связанные с ними смеховые действа или обряды. Такие фигуры, как шуты и дураки, характерные для смеховой культуры средневековья, являлись носителями особой жизненной формы, реальной и идеальной одновременно. В противоположность официальному празднику карнавал символизировал временную отмену всех иерархических отношений, привилегий, норм и запретов. По мнению исследователей, средневековый праздник – это новый комплекс духовно-культурных мероприятий, призванный служить "</a:t>
            </a:r>
            <a:r>
              <a:rPr lang="ru-RU" dirty="0" err="1">
                <a:effectLst/>
              </a:rPr>
              <a:t>канализированию</a:t>
            </a:r>
            <a:r>
              <a:rPr lang="ru-RU" dirty="0">
                <a:effectLst/>
              </a:rPr>
              <a:t>" накопившихся страстей, фобий, </a:t>
            </a:r>
            <a:r>
              <a:rPr lang="ru-RU" dirty="0" err="1">
                <a:effectLst/>
              </a:rPr>
              <a:t>разделенности</a:t>
            </a:r>
            <a:r>
              <a:rPr lang="ru-RU" dirty="0">
                <a:effectLst/>
              </a:rPr>
              <a:t> индивидов по сословному признаку. В этом контексте можно рассматривать имевшие место "турниры"  между слепыми нищими и свиньями, которые устраивались в Х</a:t>
            </a:r>
            <a:r>
              <a:rPr lang="en-US" dirty="0">
                <a:effectLst/>
              </a:rPr>
              <a:t>V</a:t>
            </a:r>
            <a:r>
              <a:rPr lang="ru-RU" dirty="0">
                <a:effectLst/>
              </a:rPr>
              <a:t> в. в городах во время городских праздников. Незрячие, облаченные в ржавые латы и вооруженные палками, должны были убить свинью, которую они получали после поединка в качестве трофея. Естественно, что во время подобных турниров слепые калечили друг друга, нередко убивали. Все это вызывало восторг публики. </a:t>
            </a:r>
            <a:endParaRPr lang="ru-RU" dirty="0"/>
          </a:p>
        </p:txBody>
      </p:sp>
    </p:spTree>
    <p:extLst>
      <p:ext uri="{BB962C8B-B14F-4D97-AF65-F5344CB8AC3E}">
        <p14:creationId xmlns:p14="http://schemas.microsoft.com/office/powerpoint/2010/main" val="208772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4896" y="216131"/>
            <a:ext cx="10552662" cy="6317673"/>
          </a:xfrm>
        </p:spPr>
        <p:txBody>
          <a:bodyPr>
            <a:normAutofit fontScale="92500" lnSpcReduction="20000"/>
          </a:bodyPr>
          <a:lstStyle/>
          <a:p>
            <a:r>
              <a:rPr lang="ru-RU" dirty="0">
                <a:effectLst/>
              </a:rPr>
              <a:t>В средние века и даже в эпоху Возрождения при княжеских дворах разных стран, в том числе и России шуты, карлики, слабоумные, идиоты составляли особую часть дворовой челяди. </a:t>
            </a:r>
            <a:r>
              <a:rPr lang="ru-RU" dirty="0" err="1">
                <a:effectLst/>
              </a:rPr>
              <a:t>А.И.Белоруков</a:t>
            </a:r>
            <a:r>
              <a:rPr lang="ru-RU" dirty="0">
                <a:effectLst/>
              </a:rPr>
              <a:t> приводит записки иностранца - описание посещения  одного из знатных домов в столице России, в котором упоминается о полуслепом бандуристе, который долго играл и пел любимые песни хозяйки, а также о слепой, грязной, безобразной и глупой женщины, которую заставляли плясать.  Как считает </a:t>
            </a:r>
            <a:r>
              <a:rPr lang="ru-RU" dirty="0" err="1">
                <a:effectLst/>
              </a:rPr>
              <a:t>В.П.Гудонис</a:t>
            </a:r>
            <a:r>
              <a:rPr lang="ru-RU" dirty="0">
                <a:effectLst/>
              </a:rPr>
              <a:t>, если во время подобных "турниров" и присутствовал элемент издевательства, то не над самим исполнителем, а над явлением, знаком которого выступает предельно "</a:t>
            </a:r>
            <a:r>
              <a:rPr lang="ru-RU" dirty="0" err="1">
                <a:effectLst/>
              </a:rPr>
              <a:t>фарсированный</a:t>
            </a:r>
            <a:r>
              <a:rPr lang="ru-RU" dirty="0">
                <a:effectLst/>
              </a:rPr>
              <a:t>" исполнитель. </a:t>
            </a:r>
            <a:br>
              <a:rPr lang="ru-RU" dirty="0">
                <a:effectLst/>
              </a:rPr>
            </a:br>
            <a:r>
              <a:rPr lang="ru-RU" dirty="0">
                <a:effectLst/>
              </a:rPr>
              <a:t>В судебной практике эпохи средневековья – наказание за преступления ослеплением человека прослеживается взгляд на слепоту, имевший специфическую смысловую нагрузку, в котором отражаются представления обыденного сознания нормально видящего человека. Ослепление - это низвержение человека во мрак. Ослепление пленников считалось более эффективным, чем физическое уничтожение, так как искалеченные люди ослабляли армию противника, ее моральный дух, наводили ужас на противников. Ослепление рассматривалось как самая высокая степень наказания, а ослепленный воспринимался как уничтоженный политический противник, бесправный наследник. </a:t>
            </a:r>
            <a:r>
              <a:rPr lang="ru-RU" dirty="0" err="1">
                <a:effectLst/>
              </a:rPr>
              <a:t>В.Гудонис</a:t>
            </a:r>
            <a:r>
              <a:rPr lang="ru-RU" dirty="0">
                <a:effectLst/>
              </a:rPr>
              <a:t> отмечает, что в ослеплении человека за совершенные преступления, также как и в случаях издевательства над слепыми во время средневековых праздников можно увидеть скрытый элемент ритуальности, присущий как празднику, так и казни. </a:t>
            </a:r>
            <a:endParaRPr lang="ru-RU" dirty="0"/>
          </a:p>
        </p:txBody>
      </p:sp>
    </p:spTree>
    <p:extLst>
      <p:ext uri="{BB962C8B-B14F-4D97-AF65-F5344CB8AC3E}">
        <p14:creationId xmlns:p14="http://schemas.microsoft.com/office/powerpoint/2010/main" val="119690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Первые школы для слепых</a:t>
            </a:r>
            <a:endParaRPr lang="ru-RU" dirty="0"/>
          </a:p>
        </p:txBody>
      </p:sp>
      <p:sp>
        <p:nvSpPr>
          <p:cNvPr id="3" name="Объект 2"/>
          <p:cNvSpPr>
            <a:spLocks noGrp="1"/>
          </p:cNvSpPr>
          <p:nvPr>
            <p:ph idx="1"/>
          </p:nvPr>
        </p:nvSpPr>
        <p:spPr>
          <a:xfrm>
            <a:off x="681644" y="1695797"/>
            <a:ext cx="10585913" cy="4804756"/>
          </a:xfrm>
        </p:spPr>
        <p:txBody>
          <a:bodyPr>
            <a:normAutofit/>
          </a:bodyPr>
          <a:lstStyle/>
          <a:p>
            <a:pPr marL="0" indent="0">
              <a:buNone/>
            </a:pPr>
            <a:endParaRPr lang="ru-RU" dirty="0">
              <a:effectLst/>
            </a:endParaRPr>
          </a:p>
          <a:p>
            <a:r>
              <a:rPr lang="ru-RU" dirty="0">
                <a:effectLst/>
              </a:rPr>
              <a:t>Школа, имеющая своей целью дать слепым определенное воспитание и обучение, возникает в Европе в последней четверти </a:t>
            </a:r>
            <a:r>
              <a:rPr lang="en-US" dirty="0">
                <a:effectLst/>
              </a:rPr>
              <a:t>XIII</a:t>
            </a:r>
            <a:r>
              <a:rPr lang="ru-RU" dirty="0">
                <a:effectLst/>
              </a:rPr>
              <a:t> в. Таким образом, история школьного обучения слепых начинается именно с этого времени. Специальные заведения для слепых, не преследовавшие образовательных целей, возникают значительно раньше. Так, например, уже в 1178 г. имеется учреждение для слепых в Баварии, открытое ослепшим герцогом Вельфом </a:t>
            </a:r>
            <a:r>
              <a:rPr lang="en-US" dirty="0">
                <a:effectLst/>
              </a:rPr>
              <a:t>VI</a:t>
            </a:r>
            <a:r>
              <a:rPr lang="ru-RU" dirty="0">
                <a:effectLst/>
              </a:rPr>
              <a:t>, подобное же учреждение основывает в Париже Людовик </a:t>
            </a:r>
            <a:r>
              <a:rPr lang="en-US" dirty="0">
                <a:effectLst/>
              </a:rPr>
              <a:t>IX</a:t>
            </a:r>
            <a:r>
              <a:rPr lang="ru-RU" dirty="0">
                <a:effectLst/>
              </a:rPr>
              <a:t> в 1260 г. (под названием «15 х 20» — по количеству </a:t>
            </a:r>
            <a:r>
              <a:rPr lang="ru-RU" dirty="0" err="1">
                <a:effectLst/>
              </a:rPr>
              <a:t>призревавшихся</a:t>
            </a:r>
            <a:r>
              <a:rPr lang="ru-RU" dirty="0">
                <a:effectLst/>
              </a:rPr>
              <a:t> там </a:t>
            </a:r>
            <a:r>
              <a:rPr lang="ru-RU" dirty="0" smtClean="0">
                <a:effectLst/>
              </a:rPr>
              <a:t>слепых). </a:t>
            </a:r>
            <a:r>
              <a:rPr lang="ru-RU" dirty="0">
                <a:effectLst/>
              </a:rPr>
              <a:t>Однако, эти учреждения преследуют цели призрения слепых, а не их образования. Последнее из этих учреждений после предоставления ему римским папой права индульгенций, стало носить явно паразитический характер. </a:t>
            </a:r>
            <a:endParaRPr lang="ru-RU" dirty="0"/>
          </a:p>
        </p:txBody>
      </p:sp>
    </p:spTree>
    <p:extLst>
      <p:ext uri="{BB962C8B-B14F-4D97-AF65-F5344CB8AC3E}">
        <p14:creationId xmlns:p14="http://schemas.microsoft.com/office/powerpoint/2010/main" val="407447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237" y="462643"/>
            <a:ext cx="10353761" cy="1326321"/>
          </a:xfrm>
        </p:spPr>
        <p:txBody>
          <a:bodyPr/>
          <a:lstStyle/>
          <a:p>
            <a:r>
              <a:rPr lang="ru-RU" dirty="0" err="1" smtClean="0">
                <a:effectLst/>
              </a:rPr>
              <a:t>Вельф</a:t>
            </a:r>
            <a:r>
              <a:rPr lang="ru-RU" dirty="0" smtClean="0">
                <a:effectLst/>
              </a:rPr>
              <a:t> </a:t>
            </a:r>
            <a:r>
              <a:rPr lang="en-US" dirty="0" smtClean="0">
                <a:effectLst/>
              </a:rPr>
              <a:t>VI</a:t>
            </a:r>
            <a:r>
              <a:rPr lang="ru-RU" dirty="0" smtClean="0">
                <a:effectLst/>
              </a:rPr>
              <a:t>                    Людовик </a:t>
            </a:r>
            <a:r>
              <a:rPr lang="en-US" dirty="0" smtClean="0">
                <a:effectLst/>
              </a:rPr>
              <a:t>IX</a:t>
            </a:r>
            <a:endParaRPr lang="ru-RU" dirty="0"/>
          </a:p>
        </p:txBody>
      </p:sp>
      <p:pic>
        <p:nvPicPr>
          <p:cNvPr id="4" name="Объект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3772" y="1579457"/>
            <a:ext cx="3477986" cy="5074697"/>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4471" y="1579457"/>
            <a:ext cx="3809665" cy="4787480"/>
          </a:xfrm>
        </p:spPr>
      </p:pic>
    </p:spTree>
    <p:extLst>
      <p:ext uri="{BB962C8B-B14F-4D97-AF65-F5344CB8AC3E}">
        <p14:creationId xmlns:p14="http://schemas.microsoft.com/office/powerpoint/2010/main" val="303944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2203" y="316180"/>
            <a:ext cx="10873048" cy="6284422"/>
          </a:xfrm>
        </p:spPr>
        <p:txBody>
          <a:bodyPr>
            <a:normAutofit lnSpcReduction="10000"/>
          </a:bodyPr>
          <a:lstStyle/>
          <a:p>
            <a:r>
              <a:rPr lang="ru-RU" dirty="0">
                <a:effectLst/>
              </a:rPr>
              <a:t>Вполне понятно, что в период экономического роста капитализма (а таким именно периодом для Европы и была вторая половина </a:t>
            </a:r>
            <a:r>
              <a:rPr lang="en-US" dirty="0">
                <a:effectLst/>
              </a:rPr>
              <a:t>XVIII</a:t>
            </a:r>
            <a:r>
              <a:rPr lang="ru-RU" dirty="0">
                <a:effectLst/>
              </a:rPr>
              <a:t> в.), передовой, относительно прогрессивный класс общества, каким являлась буржуазия того времени в ее борьбе с феодализмом, не проходит мимо такого социального бедствия, как слепота. Не случайным поэтому явилось в 1749 г. «Письмо о слепых в назидание зрячим», автором которого был знаменитый философ Дени Дидро. Работа эта явилась первым отражением в литературе просветительных идей молодой буржуазии по вопросам слепоты.</a:t>
            </a:r>
          </a:p>
          <a:p>
            <a:r>
              <a:rPr lang="ru-RU" dirty="0">
                <a:effectLst/>
              </a:rPr>
              <a:t>Практическое осуществление школьного обучения слепых мы встречаем несколько позже. Экономический рост капиталистического хозяйства и политическое развитие буржуазии в конце </a:t>
            </a:r>
            <a:r>
              <a:rPr lang="en-US" dirty="0">
                <a:effectLst/>
              </a:rPr>
              <a:t>XVIII </a:t>
            </a:r>
            <a:r>
              <a:rPr lang="ru-RU" dirty="0">
                <a:effectLst/>
              </a:rPr>
              <a:t>и начале </a:t>
            </a:r>
            <a:r>
              <a:rPr lang="en-US" dirty="0">
                <a:effectLst/>
              </a:rPr>
              <a:t>XIX</a:t>
            </a:r>
            <a:r>
              <a:rPr lang="ru-RU" dirty="0">
                <a:effectLst/>
              </a:rPr>
              <a:t> в. вызывают почти одновременное возникновение школ для слепых во Франции, Австрии, Англии и Германии. В Париже первая школа для слепых открывается в 1784 г., в Ливерпуле — в 1791 г., в Эдинбурге — в 1792 г., в Бристоле — в 1795 г., в Лондоне— в 1799 г., в Вене —в 1804 г., в Берлине—в 1806 г. и т. д</a:t>
            </a:r>
            <a:r>
              <a:rPr lang="ru-RU" dirty="0" smtClean="0">
                <a:effectLst/>
              </a:rPr>
              <a:t>. </a:t>
            </a:r>
            <a:r>
              <a:rPr lang="ru-RU" dirty="0">
                <a:effectLst/>
              </a:rPr>
              <a:t>Следует отметить, что школы в различных странах стали возникать по мере того, как распространялись сведения об успехах обучения слепых по методам, созданным Валентином </a:t>
            </a:r>
            <a:r>
              <a:rPr lang="ru-RU" dirty="0" err="1">
                <a:effectLst/>
              </a:rPr>
              <a:t>Гаюи</a:t>
            </a:r>
            <a:r>
              <a:rPr lang="ru-RU" dirty="0">
                <a:effectLst/>
              </a:rPr>
              <a:t>. Под влиянием французской школы и по образцу ее были созданы упомянутые выше школы для слепых в Англии и Шотландии.</a:t>
            </a:r>
            <a:endParaRPr lang="ru-RU" dirty="0"/>
          </a:p>
        </p:txBody>
      </p:sp>
    </p:spTree>
    <p:extLst>
      <p:ext uri="{BB962C8B-B14F-4D97-AF65-F5344CB8AC3E}">
        <p14:creationId xmlns:p14="http://schemas.microsoft.com/office/powerpoint/2010/main" val="227073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Оглавление</a:t>
            </a:r>
            <a:endParaRPr lang="ru-RU" dirty="0"/>
          </a:p>
        </p:txBody>
      </p:sp>
      <p:sp>
        <p:nvSpPr>
          <p:cNvPr id="3" name="Объект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1</a:t>
            </a:r>
            <a:r>
              <a:rPr lang="ru-RU" dirty="0" smtClean="0">
                <a:latin typeface="Times New Roman" panose="02020603050405020304" pitchFamily="18" charset="0"/>
                <a:cs typeface="Times New Roman" panose="02020603050405020304" pitchFamily="18" charset="0"/>
              </a:rPr>
              <a:t>. Нарушение зрения. Классификация. Психологическая структура дефекта. </a:t>
            </a:r>
          </a:p>
          <a:p>
            <a:r>
              <a:rPr lang="ru-RU" dirty="0" smtClean="0">
                <a:latin typeface="Times New Roman" panose="02020603050405020304" pitchFamily="18" charset="0"/>
                <a:cs typeface="Times New Roman" panose="02020603050405020304" pitchFamily="18" charset="0"/>
              </a:rPr>
              <a:t>2. Исторический экскурс к истокам обучения слепых. </a:t>
            </a:r>
          </a:p>
          <a:p>
            <a:r>
              <a:rPr lang="ru-RU" dirty="0" smtClean="0">
                <a:latin typeface="Times New Roman" panose="02020603050405020304" pitchFamily="18" charset="0"/>
                <a:cs typeface="Times New Roman" panose="02020603050405020304" pitchFamily="18" charset="0"/>
              </a:rPr>
              <a:t>3. Основные методы обучения слепых.</a:t>
            </a:r>
          </a:p>
          <a:p>
            <a:r>
              <a:rPr lang="ru-RU" dirty="0" smtClean="0">
                <a:latin typeface="Times New Roman" panose="02020603050405020304" pitchFamily="18" charset="0"/>
                <a:cs typeface="Times New Roman" panose="02020603050405020304" pitchFamily="18" charset="0"/>
              </a:rPr>
              <a:t>4. Список литературы.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624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4770" y="315884"/>
            <a:ext cx="10823171" cy="6151418"/>
          </a:xfrm>
        </p:spPr>
        <p:txBody>
          <a:bodyPr/>
          <a:lstStyle/>
          <a:p>
            <a:r>
              <a:rPr lang="ru-RU" dirty="0">
                <a:effectLst/>
              </a:rPr>
              <a:t>Что касается основания школы слепых в Берлине, то она была открыта при личном участии В. </a:t>
            </a:r>
            <a:r>
              <a:rPr lang="ru-RU" dirty="0" err="1">
                <a:effectLst/>
              </a:rPr>
              <a:t>Гаюи</a:t>
            </a:r>
            <a:r>
              <a:rPr lang="ru-RU" dirty="0">
                <a:effectLst/>
              </a:rPr>
              <a:t> (1806) во время его проезда через Берлин, где по просьбе одного окулиста </a:t>
            </a:r>
            <a:r>
              <a:rPr lang="ru-RU" dirty="0" err="1">
                <a:effectLst/>
              </a:rPr>
              <a:t>Гаюи</a:t>
            </a:r>
            <a:r>
              <a:rPr lang="ru-RU" dirty="0">
                <a:effectLst/>
              </a:rPr>
              <a:t> демонстрировал свои методы обучения слепых детей в присутствии прусского короля. Берлинская школа слепых была вначале образцом для других прусских школ. Несколько особняком стоит открытие в 1806 г. школы (института) слепых в Вене, основатель которой Иоганн Клейн, хотя и начал свою работу под влиянием В. </a:t>
            </a:r>
            <a:r>
              <a:rPr lang="ru-RU" dirty="0" err="1">
                <a:effectLst/>
              </a:rPr>
              <a:t>Гаюи</a:t>
            </a:r>
            <a:r>
              <a:rPr lang="ru-RU" dirty="0">
                <a:effectLst/>
              </a:rPr>
              <a:t>, но создал свои собственные методы обучения слепых, которые впоследствии были особенно распространены во всех австрийских школах, а затем и в германских.</a:t>
            </a:r>
          </a:p>
          <a:p>
            <a:endParaRPr lang="ru-RU" dirty="0"/>
          </a:p>
        </p:txBody>
      </p:sp>
    </p:spTree>
    <p:extLst>
      <p:ext uri="{BB962C8B-B14F-4D97-AF65-F5344CB8AC3E}">
        <p14:creationId xmlns:p14="http://schemas.microsoft.com/office/powerpoint/2010/main" val="83781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Валентин </a:t>
            </a:r>
            <a:r>
              <a:rPr lang="ru-RU" dirty="0" err="1">
                <a:effectLst/>
              </a:rPr>
              <a:t>Гаюи</a:t>
            </a:r>
            <a:r>
              <a:rPr lang="ru-RU" dirty="0">
                <a:effectLst/>
              </a:rPr>
              <a:t>. </a:t>
            </a:r>
            <a:r>
              <a:rPr lang="ru-RU" dirty="0" smtClean="0">
                <a:effectLst/>
              </a:rPr>
              <a:t>Его Деятельность </a:t>
            </a:r>
            <a:r>
              <a:rPr lang="ru-RU" dirty="0">
                <a:effectLst/>
              </a:rPr>
              <a:t>во Франции. </a:t>
            </a:r>
            <a:endParaRPr lang="ru-RU" dirty="0"/>
          </a:p>
        </p:txBody>
      </p:sp>
      <p:pic>
        <p:nvPicPr>
          <p:cNvPr id="4" name="Объект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3795" y="1935921"/>
            <a:ext cx="4639107" cy="4523129"/>
          </a:xfrm>
        </p:spPr>
      </p:pic>
      <p:sp>
        <p:nvSpPr>
          <p:cNvPr id="5" name="Объект 4"/>
          <p:cNvSpPr>
            <a:spLocks noGrp="1"/>
          </p:cNvSpPr>
          <p:nvPr>
            <p:ph sz="half" idx="2"/>
          </p:nvPr>
        </p:nvSpPr>
        <p:spPr>
          <a:xfrm>
            <a:off x="5885410" y="2088319"/>
            <a:ext cx="5868785" cy="4370731"/>
          </a:xfrm>
        </p:spPr>
        <p:txBody>
          <a:bodyPr>
            <a:normAutofit/>
          </a:bodyPr>
          <a:lstStyle/>
          <a:p>
            <a:r>
              <a:rPr lang="ru-RU" i="1" dirty="0">
                <a:effectLst/>
              </a:rPr>
              <a:t>Первым, кто практически претворил в жизнь идею школьного обучения слепых, был Валентин </a:t>
            </a:r>
            <a:r>
              <a:rPr lang="ru-RU" i="1" dirty="0" err="1">
                <a:effectLst/>
              </a:rPr>
              <a:t>Гаюи</a:t>
            </a:r>
            <a:r>
              <a:rPr lang="ru-RU" i="1" dirty="0">
                <a:effectLst/>
              </a:rPr>
              <a:t>. В тифлопедагогической литературе его обычно называют «создателем методов обучения слепых».</a:t>
            </a:r>
            <a:endParaRPr lang="ru-RU" dirty="0">
              <a:effectLst/>
            </a:endParaRPr>
          </a:p>
          <a:p>
            <a:r>
              <a:rPr lang="ru-RU" i="1" dirty="0">
                <a:effectLst/>
              </a:rPr>
              <a:t>Это почетное звание вполне справедливо дано Валентину </a:t>
            </a:r>
            <a:r>
              <a:rPr lang="ru-RU" i="1" dirty="0" err="1">
                <a:effectLst/>
              </a:rPr>
              <a:t>Гаюи</a:t>
            </a:r>
            <a:r>
              <a:rPr lang="ru-RU" i="1" dirty="0">
                <a:effectLst/>
              </a:rPr>
              <a:t>, так как даже ближайший по времени соратник его по вопросам обучения и образования слепых — Иоганн Клейн (Австрия), занялся этой деятельностью лишь спустя двадцать лет после Валентина </a:t>
            </a:r>
            <a:r>
              <a:rPr lang="ru-RU" i="1" dirty="0" err="1" smtClean="0">
                <a:effectLst/>
              </a:rPr>
              <a:t>Гаюи</a:t>
            </a:r>
            <a:r>
              <a:rPr lang="ru-RU" i="1" dirty="0">
                <a:effectLst/>
              </a:rPr>
              <a:t>.</a:t>
            </a:r>
            <a:endParaRPr lang="ru-RU" dirty="0">
              <a:effectLst/>
            </a:endParaRPr>
          </a:p>
          <a:p>
            <a:endParaRPr lang="ru-RU" dirty="0"/>
          </a:p>
        </p:txBody>
      </p:sp>
    </p:spTree>
    <p:extLst>
      <p:ext uri="{BB962C8B-B14F-4D97-AF65-F5344CB8AC3E}">
        <p14:creationId xmlns:p14="http://schemas.microsoft.com/office/powerpoint/2010/main" val="51240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69" y="399011"/>
            <a:ext cx="10569288" cy="6168044"/>
          </a:xfrm>
        </p:spPr>
        <p:txBody>
          <a:bodyPr>
            <a:normAutofit lnSpcReduction="10000"/>
          </a:bodyPr>
          <a:lstStyle/>
          <a:p>
            <a:r>
              <a:rPr lang="ru-RU" i="1" dirty="0">
                <a:effectLst/>
              </a:rPr>
              <a:t>В. </a:t>
            </a:r>
            <a:r>
              <a:rPr lang="ru-RU" i="1" dirty="0" err="1">
                <a:effectLst/>
              </a:rPr>
              <a:t>Гаюи</a:t>
            </a:r>
            <a:r>
              <a:rPr lang="ru-RU" i="1" dirty="0">
                <a:effectLst/>
              </a:rPr>
              <a:t> родился 3 ноября 1745 г. в деревне Сен-Жюст (Франция). Отец его был бедный ткач. Первоначальное образование </a:t>
            </a:r>
            <a:r>
              <a:rPr lang="ru-RU" i="1" dirty="0" err="1">
                <a:effectLst/>
              </a:rPr>
              <a:t>Гаюи</a:t>
            </a:r>
            <a:r>
              <a:rPr lang="ru-RU" i="1" dirty="0">
                <a:effectLst/>
              </a:rPr>
              <a:t> получил у монахов; способности ребенка обратили внимание на себя его воспитателей, которые и содействовали ему в получении дальнейшего образования. По окончании курса наук в Париже </a:t>
            </a:r>
            <a:r>
              <a:rPr lang="ru-RU" i="1" dirty="0" err="1">
                <a:effectLst/>
              </a:rPr>
              <a:t>Гаюи</a:t>
            </a:r>
            <a:r>
              <a:rPr lang="ru-RU" i="1" dirty="0">
                <a:effectLst/>
              </a:rPr>
              <a:t> поступает чиновником в министерство иностранных дел.</a:t>
            </a:r>
            <a:endParaRPr lang="ru-RU" dirty="0">
              <a:effectLst/>
            </a:endParaRPr>
          </a:p>
          <a:p>
            <a:r>
              <a:rPr lang="ru-RU" i="1" dirty="0">
                <a:effectLst/>
              </a:rPr>
              <a:t>Будучи человеком с глубокими запросами и весьма разносторонне развитым, </a:t>
            </a:r>
            <a:r>
              <a:rPr lang="ru-RU" i="1" dirty="0" err="1">
                <a:effectLst/>
              </a:rPr>
              <a:t>Гаюи</a:t>
            </a:r>
            <a:r>
              <a:rPr lang="ru-RU" i="1" dirty="0">
                <a:effectLst/>
              </a:rPr>
              <a:t>, конечно, не мог удовлетвориться мертвой работой в канцеляриях министерства. По поводу того, что толкнуло </a:t>
            </a:r>
            <a:r>
              <a:rPr lang="ru-RU" i="1" dirty="0" err="1">
                <a:effectLst/>
              </a:rPr>
              <a:t>Гаюи</a:t>
            </a:r>
            <a:r>
              <a:rPr lang="ru-RU" i="1" dirty="0">
                <a:effectLst/>
              </a:rPr>
              <a:t> заняться обучением слепых, сохранилось несколько легенд.</a:t>
            </a:r>
            <a:endParaRPr lang="ru-RU" dirty="0">
              <a:effectLst/>
            </a:endParaRPr>
          </a:p>
          <a:p>
            <a:r>
              <a:rPr lang="ru-RU" i="1" dirty="0">
                <a:effectLst/>
              </a:rPr>
              <a:t>Указывают на близкое знакомство </a:t>
            </a:r>
            <a:r>
              <a:rPr lang="ru-RU" i="1" dirty="0" err="1">
                <a:effectLst/>
              </a:rPr>
              <a:t>Гаюи</a:t>
            </a:r>
            <a:r>
              <a:rPr lang="ru-RU" i="1" dirty="0">
                <a:effectLst/>
              </a:rPr>
              <a:t> с творцом методов обучения глухонемых аббатом де-</a:t>
            </a:r>
            <a:r>
              <a:rPr lang="ru-RU" dirty="0" err="1">
                <a:effectLst/>
              </a:rPr>
              <a:t>Л'</a:t>
            </a:r>
            <a:r>
              <a:rPr lang="ru-RU" i="1" dirty="0" err="1">
                <a:effectLst/>
              </a:rPr>
              <a:t>Эпе</a:t>
            </a:r>
            <a:r>
              <a:rPr lang="ru-RU" i="1" dirty="0">
                <a:effectLst/>
              </a:rPr>
              <a:t>. </a:t>
            </a:r>
            <a:r>
              <a:rPr lang="ru-RU" i="1" dirty="0" err="1">
                <a:effectLst/>
              </a:rPr>
              <a:t>Гаюи</a:t>
            </a:r>
            <a:r>
              <a:rPr lang="ru-RU" i="1" dirty="0">
                <a:effectLst/>
              </a:rPr>
              <a:t> действительно посещал школу </a:t>
            </a:r>
            <a:r>
              <a:rPr lang="ru-RU" dirty="0">
                <a:effectLst/>
              </a:rPr>
              <a:t>аббата </a:t>
            </a:r>
            <a:r>
              <a:rPr lang="ru-RU" i="1" dirty="0">
                <a:effectLst/>
              </a:rPr>
              <a:t>и с большим интересом следил за успехами его глухонемых </a:t>
            </a:r>
            <a:r>
              <a:rPr lang="ru-RU" i="1" dirty="0" smtClean="0">
                <a:effectLst/>
              </a:rPr>
              <a:t>воспитанников, </a:t>
            </a:r>
            <a:r>
              <a:rPr lang="ru-RU" i="1" dirty="0">
                <a:effectLst/>
              </a:rPr>
              <a:t>и это, конечно, могло послужить толчком для дальнейшей его деятельности. Указывают на встречу </a:t>
            </a:r>
            <a:r>
              <a:rPr lang="ru-RU" i="1" dirty="0" err="1">
                <a:effectLst/>
              </a:rPr>
              <a:t>Гаюи</a:t>
            </a:r>
            <a:r>
              <a:rPr lang="ru-RU" i="1" dirty="0">
                <a:effectLst/>
              </a:rPr>
              <a:t> с оркестром слепых паяцев, которых предприимчивый эксплуататор - хозяин балагана использовал с целью рекламы своего увеселительного заведения. Эти слепые, которые должны были привлекать внимание толпы и зазывать ее на зрелище, наряжались в шутовские одежды, надевали очки, ставили перед собой ноты и т. д. </a:t>
            </a:r>
            <a:endParaRPr lang="ru-RU" dirty="0">
              <a:effectLst/>
            </a:endParaRPr>
          </a:p>
          <a:p>
            <a:endParaRPr lang="ru-RU" dirty="0"/>
          </a:p>
        </p:txBody>
      </p:sp>
    </p:spTree>
    <p:extLst>
      <p:ext uri="{BB962C8B-B14F-4D97-AF65-F5344CB8AC3E}">
        <p14:creationId xmlns:p14="http://schemas.microsoft.com/office/powerpoint/2010/main" val="631236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5884" y="0"/>
            <a:ext cx="11504814" cy="6857999"/>
          </a:xfrm>
        </p:spPr>
        <p:txBody>
          <a:bodyPr>
            <a:normAutofit fontScale="92500" lnSpcReduction="10000"/>
          </a:bodyPr>
          <a:lstStyle/>
          <a:p>
            <a:r>
              <a:rPr lang="ru-RU" i="1" dirty="0">
                <a:effectLst/>
              </a:rPr>
              <a:t>Вид этих слепых, кривляющихся и паясничающих, произвел на </a:t>
            </a:r>
            <a:r>
              <a:rPr lang="ru-RU" i="1" dirty="0" err="1">
                <a:effectLst/>
              </a:rPr>
              <a:t>Гаюи</a:t>
            </a:r>
            <a:r>
              <a:rPr lang="ru-RU" i="1" dirty="0">
                <a:effectLst/>
              </a:rPr>
              <a:t> сильное впечатление и заставил его призадуматься над вопросом, нельзя ли этих несчастных поставить в лучшие условия жизни. Указывают на то, что </a:t>
            </a:r>
            <a:r>
              <a:rPr lang="ru-RU" i="1" dirty="0" err="1">
                <a:effectLst/>
              </a:rPr>
              <a:t>Гаюи</a:t>
            </a:r>
            <a:r>
              <a:rPr lang="ru-RU" i="1" dirty="0">
                <a:effectLst/>
              </a:rPr>
              <a:t> в течение долгого времени наблюдал за развитием одного слепого мальчика.</a:t>
            </a:r>
            <a:endParaRPr lang="ru-RU" dirty="0">
              <a:effectLst/>
            </a:endParaRPr>
          </a:p>
          <a:p>
            <a:r>
              <a:rPr lang="ru-RU" i="1" dirty="0">
                <a:effectLst/>
              </a:rPr>
              <a:t>В немецкой литературе указывают на приезд в Париж знаменитой слепой музыкантши Марии Парадиз как на причину, толкнувшую </a:t>
            </a:r>
            <a:r>
              <a:rPr lang="ru-RU" i="1" dirty="0" err="1">
                <a:effectLst/>
              </a:rPr>
              <a:t>Гаюи</a:t>
            </a:r>
            <a:r>
              <a:rPr lang="ru-RU" i="1" dirty="0">
                <a:effectLst/>
              </a:rPr>
              <a:t> заняться вопросами обучения слепых. Но это утверждение не соответствует действительности, так как приезд М. Парадиз в Париж и знакомство с ней </a:t>
            </a:r>
            <a:r>
              <a:rPr lang="ru-RU" i="1" dirty="0" err="1">
                <a:effectLst/>
              </a:rPr>
              <a:t>Гаюи</a:t>
            </a:r>
            <a:r>
              <a:rPr lang="ru-RU" i="1" dirty="0">
                <a:effectLst/>
              </a:rPr>
              <a:t> состоялись в 1784 г., когда </a:t>
            </a:r>
            <a:r>
              <a:rPr lang="ru-RU" i="1" dirty="0" err="1">
                <a:effectLst/>
              </a:rPr>
              <a:t>Гаюи</a:t>
            </a:r>
            <a:r>
              <a:rPr lang="ru-RU" i="1" dirty="0">
                <a:effectLst/>
              </a:rPr>
              <a:t> не только интересовался в теории вопросами обучения слепых, но и практически претворит в жизнь эти идеи, так как им была организована школа, в которой уже применялись изобретенные им методы обучения слепых де гей.</a:t>
            </a:r>
            <a:endParaRPr lang="ru-RU" dirty="0">
              <a:effectLst/>
            </a:endParaRPr>
          </a:p>
          <a:p>
            <a:r>
              <a:rPr lang="ru-RU" i="1" dirty="0">
                <a:effectLst/>
              </a:rPr>
              <a:t>Нужно думать, что знакомство с Парадиз имело лишь значение для проверки тех методов, какие </a:t>
            </a:r>
            <a:r>
              <a:rPr lang="ru-RU" i="1" dirty="0" err="1">
                <a:effectLst/>
              </a:rPr>
              <a:t>Гаюи</a:t>
            </a:r>
            <a:r>
              <a:rPr lang="ru-RU" i="1" dirty="0">
                <a:effectLst/>
              </a:rPr>
              <a:t> избрал для обучения </a:t>
            </a:r>
            <a:r>
              <a:rPr lang="ru-RU" i="1" dirty="0" smtClean="0">
                <a:effectLst/>
              </a:rPr>
              <a:t>слепых.</a:t>
            </a:r>
            <a:endParaRPr lang="ru-RU" dirty="0">
              <a:effectLst/>
            </a:endParaRPr>
          </a:p>
          <a:p>
            <a:r>
              <a:rPr lang="ru-RU" i="1" dirty="0">
                <a:effectLst/>
              </a:rPr>
              <a:t>Ни одна из указанных причин не могла явиться самодовлеющим фактором, выявившим в </a:t>
            </a:r>
            <a:r>
              <a:rPr lang="ru-RU" i="1" dirty="0" err="1">
                <a:effectLst/>
              </a:rPr>
              <a:t>Гаюи</a:t>
            </a:r>
            <a:r>
              <a:rPr lang="ru-RU" i="1" dirty="0">
                <a:effectLst/>
              </a:rPr>
              <a:t> такой интерес к слепым. Ближе всего к правильному разрешению этого вопроса подходит д-р Рейх, указывающий, что «</a:t>
            </a:r>
            <a:r>
              <a:rPr lang="ru-RU" i="1" dirty="0" err="1">
                <a:effectLst/>
              </a:rPr>
              <a:t>Гаюи</a:t>
            </a:r>
            <a:r>
              <a:rPr lang="ru-RU" i="1" dirty="0">
                <a:effectLst/>
              </a:rPr>
              <a:t> жил в эпоху философских стремлений человечества, в эпоху ожидания всякого рода социальных возрождений» и что при таких условиях </a:t>
            </a:r>
            <a:r>
              <a:rPr lang="ru-RU" i="1" dirty="0" err="1">
                <a:effectLst/>
              </a:rPr>
              <a:t>Гаюи</a:t>
            </a:r>
            <a:r>
              <a:rPr lang="ru-RU" i="1" dirty="0">
                <a:effectLst/>
              </a:rPr>
              <a:t>, на которого прогрессивные идеи </a:t>
            </a:r>
            <a:r>
              <a:rPr lang="en-US" i="1" dirty="0">
                <a:effectLst/>
              </a:rPr>
              <a:t>XVIII</a:t>
            </a:r>
            <a:r>
              <a:rPr lang="ru-RU" i="1" dirty="0">
                <a:effectLst/>
              </a:rPr>
              <a:t> в. оказывали свое влияние, не мог не быть </a:t>
            </a:r>
            <a:r>
              <a:rPr lang="ru-RU" i="1" dirty="0" smtClean="0">
                <a:effectLst/>
              </a:rPr>
              <a:t>филантропом. </a:t>
            </a:r>
            <a:r>
              <a:rPr lang="ru-RU" i="1" dirty="0">
                <a:effectLst/>
              </a:rPr>
              <a:t>Таким образом, социальные условия, при которых жил </a:t>
            </a:r>
            <a:r>
              <a:rPr lang="ru-RU" i="1" dirty="0" err="1">
                <a:effectLst/>
              </a:rPr>
              <a:t>Гаюи</a:t>
            </a:r>
            <a:r>
              <a:rPr lang="ru-RU" i="1" dirty="0">
                <a:effectLst/>
              </a:rPr>
              <a:t>, и личные его качества привели к тому, что </a:t>
            </a:r>
            <a:r>
              <a:rPr lang="ru-RU" i="1" dirty="0" err="1">
                <a:effectLst/>
              </a:rPr>
              <a:t>Гаюи</a:t>
            </a:r>
            <a:r>
              <a:rPr lang="ru-RU" i="1" dirty="0">
                <a:effectLst/>
              </a:rPr>
              <a:t> стал одним из основателей методов обучения слепых.</a:t>
            </a:r>
            <a:endParaRPr lang="ru-RU" dirty="0">
              <a:effectLst/>
            </a:endParaRPr>
          </a:p>
          <a:p>
            <a:endParaRPr lang="ru-RU" dirty="0"/>
          </a:p>
        </p:txBody>
      </p:sp>
    </p:spTree>
    <p:extLst>
      <p:ext uri="{BB962C8B-B14F-4D97-AF65-F5344CB8AC3E}">
        <p14:creationId xmlns:p14="http://schemas.microsoft.com/office/powerpoint/2010/main" val="3853763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0752" y="0"/>
            <a:ext cx="10353761" cy="1326321"/>
          </a:xfrm>
        </p:spPr>
        <p:txBody>
          <a:bodyPr/>
          <a:lstStyle/>
          <a:p>
            <a:r>
              <a:rPr lang="ru-RU" dirty="0" smtClean="0"/>
              <a:t>Мария </a:t>
            </a:r>
            <a:r>
              <a:rPr lang="ru-RU" dirty="0" err="1" smtClean="0"/>
              <a:t>терезия</a:t>
            </a:r>
            <a:r>
              <a:rPr lang="ru-RU" dirty="0" smtClean="0"/>
              <a:t> фон парадиз</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1273" y="1076186"/>
            <a:ext cx="4555670" cy="5405033"/>
          </a:xfrm>
        </p:spPr>
      </p:pic>
    </p:spTree>
    <p:extLst>
      <p:ext uri="{BB962C8B-B14F-4D97-AF65-F5344CB8AC3E}">
        <p14:creationId xmlns:p14="http://schemas.microsoft.com/office/powerpoint/2010/main" val="4105979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8393" y="282633"/>
            <a:ext cx="11072552" cy="6367549"/>
          </a:xfrm>
        </p:spPr>
        <p:txBody>
          <a:bodyPr/>
          <a:lstStyle/>
          <a:p>
            <a:r>
              <a:rPr lang="ru-RU" i="1" dirty="0">
                <a:effectLst/>
              </a:rPr>
              <a:t>В 1784 г. </a:t>
            </a:r>
            <a:r>
              <a:rPr lang="ru-RU" i="1" dirty="0" err="1">
                <a:effectLst/>
              </a:rPr>
              <a:t>Гаюи</a:t>
            </a:r>
            <a:r>
              <a:rPr lang="ru-RU" i="1" dirty="0">
                <a:effectLst/>
              </a:rPr>
              <a:t> с большими трудностями находит себе слепого ученика. Этого первого воспитанника он «выкупает» у родителей, уплачивая последним сумму, выручаемую ранее их сыном путем собирания </a:t>
            </a:r>
            <a:r>
              <a:rPr lang="ru-RU" i="1" dirty="0" smtClean="0">
                <a:effectLst/>
              </a:rPr>
              <a:t>милостыни. </a:t>
            </a:r>
            <a:r>
              <a:rPr lang="ru-RU" i="1" dirty="0">
                <a:effectLst/>
              </a:rPr>
              <a:t>Программа занятий с </a:t>
            </a:r>
            <a:r>
              <a:rPr lang="ru-RU" i="1" dirty="0" err="1">
                <a:effectLst/>
              </a:rPr>
              <a:t>Лезюэром</a:t>
            </a:r>
            <a:r>
              <a:rPr lang="ru-RU" i="1" dirty="0">
                <a:effectLst/>
              </a:rPr>
              <a:t> (так звали первого ученика </a:t>
            </a:r>
            <a:r>
              <a:rPr lang="ru-RU" i="1" dirty="0" err="1">
                <a:effectLst/>
              </a:rPr>
              <a:t>Гаюи</a:t>
            </a:r>
            <a:r>
              <a:rPr lang="ru-RU" i="1" dirty="0">
                <a:effectLst/>
              </a:rPr>
              <a:t>) охватывала предметы начальной школы: кроме чтения, письма, арифметики, географии, </a:t>
            </a:r>
            <a:r>
              <a:rPr lang="ru-RU" i="1" dirty="0" err="1">
                <a:effectLst/>
              </a:rPr>
              <a:t>Гаюи</a:t>
            </a:r>
            <a:r>
              <a:rPr lang="ru-RU" i="1" dirty="0">
                <a:effectLst/>
              </a:rPr>
              <a:t> обучал своего воспитанника музыке, пению и </a:t>
            </a:r>
            <a:r>
              <a:rPr lang="ru-RU" i="1" dirty="0" err="1">
                <a:effectLst/>
              </a:rPr>
              <a:t>ремёселам</a:t>
            </a:r>
            <a:r>
              <a:rPr lang="ru-RU" i="1" dirty="0">
                <a:effectLst/>
              </a:rPr>
              <a:t>. Успехи были настолько велики, что уже в 1786 г. </a:t>
            </a:r>
            <a:r>
              <a:rPr lang="ru-RU" i="1" dirty="0" err="1">
                <a:effectLst/>
              </a:rPr>
              <a:t>Гаюи</a:t>
            </a:r>
            <a:r>
              <a:rPr lang="ru-RU" i="1" dirty="0">
                <a:effectLst/>
              </a:rPr>
              <a:t> предложил Человеколюбивому обществу Франции открыть школу для слепых детей. Интерес общества к работе </a:t>
            </a:r>
            <a:r>
              <a:rPr lang="ru-RU" i="1" dirty="0" err="1">
                <a:effectLst/>
              </a:rPr>
              <a:t>Гаюи</a:t>
            </a:r>
            <a:r>
              <a:rPr lang="ru-RU" i="1" dirty="0">
                <a:effectLst/>
              </a:rPr>
              <a:t> растет. В 1786 г. </a:t>
            </a:r>
            <a:r>
              <a:rPr lang="ru-RU" i="1" dirty="0" err="1">
                <a:effectLst/>
              </a:rPr>
              <a:t>Гаюи</a:t>
            </a:r>
            <a:r>
              <a:rPr lang="ru-RU" i="1" dirty="0">
                <a:effectLst/>
              </a:rPr>
              <a:t> демонстрирует в Версале в присутствии короля Людовика </a:t>
            </a:r>
            <a:r>
              <a:rPr lang="en-US" i="1" dirty="0">
                <a:effectLst/>
              </a:rPr>
              <a:t>XVI</a:t>
            </a:r>
            <a:r>
              <a:rPr lang="ru-RU" i="1" dirty="0">
                <a:effectLst/>
              </a:rPr>
              <a:t> и его двора успехи своего слепого воспитанника. В этом же году Людовик </a:t>
            </a:r>
            <a:r>
              <a:rPr lang="en-US" i="1" dirty="0">
                <a:effectLst/>
              </a:rPr>
              <a:t>XVI</a:t>
            </a:r>
            <a:r>
              <a:rPr lang="ru-RU" i="1" dirty="0">
                <a:effectLst/>
              </a:rPr>
              <a:t> основывает первый казенный институт для слепых, первоначально рассчитанный на 30 воспитанников. В период расцвета института в нем было 120 </a:t>
            </a:r>
            <a:r>
              <a:rPr lang="ru-RU" i="1" dirty="0" smtClean="0">
                <a:effectLst/>
              </a:rPr>
              <a:t>воспитанников.</a:t>
            </a:r>
            <a:endParaRPr lang="ru-RU" dirty="0">
              <a:effectLst/>
            </a:endParaRPr>
          </a:p>
          <a:p>
            <a:r>
              <a:rPr lang="ru-RU" i="1" dirty="0">
                <a:effectLst/>
              </a:rPr>
              <a:t>В материальном отношении институт был обеспечен. И в годы финансового кризиса накануне революции, когда министр </a:t>
            </a:r>
            <a:r>
              <a:rPr lang="ru-RU" i="1" dirty="0" err="1">
                <a:effectLst/>
              </a:rPr>
              <a:t>Неккер</a:t>
            </a:r>
            <a:r>
              <a:rPr lang="ru-RU" i="1" dirty="0">
                <a:effectLst/>
              </a:rPr>
              <a:t> вынужден был опубликовать бюджет, повлекший за собой столь быстрое развертывание событий, в эти годы институт не только существовал сам на свои средства, но ссужал деньги и казне.</a:t>
            </a:r>
            <a:endParaRPr lang="ru-RU" dirty="0">
              <a:effectLst/>
            </a:endParaRPr>
          </a:p>
          <a:p>
            <a:endParaRPr lang="ru-RU" dirty="0"/>
          </a:p>
        </p:txBody>
      </p:sp>
    </p:spTree>
    <p:extLst>
      <p:ext uri="{BB962C8B-B14F-4D97-AF65-F5344CB8AC3E}">
        <p14:creationId xmlns:p14="http://schemas.microsoft.com/office/powerpoint/2010/main" val="2448929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1520" y="365760"/>
            <a:ext cx="11006051" cy="6334298"/>
          </a:xfrm>
        </p:spPr>
        <p:txBody>
          <a:bodyPr/>
          <a:lstStyle/>
          <a:p>
            <a:r>
              <a:rPr lang="ru-RU" i="1" dirty="0">
                <a:effectLst/>
              </a:rPr>
              <a:t>Финансовое расстройство, вызванное долгими годами революции, а главное (и это необходимо подчеркнуть), наступившая после французской революции реакция привели Национальный институт слепых Франции к гибели («национальным» институт был объявлен в годы революции).</a:t>
            </a:r>
            <a:endParaRPr lang="ru-RU" dirty="0">
              <a:effectLst/>
            </a:endParaRPr>
          </a:p>
          <a:p>
            <a:r>
              <a:rPr lang="ru-RU" i="1" dirty="0">
                <a:effectLst/>
              </a:rPr>
              <a:t>В 1801 г. институт слепых сливается с </a:t>
            </a:r>
            <a:r>
              <a:rPr lang="ru-RU" i="1" dirty="0" err="1">
                <a:effectLst/>
              </a:rPr>
              <a:t>упоминавшимся</a:t>
            </a:r>
            <a:r>
              <a:rPr lang="ru-RU" i="1" dirty="0">
                <a:effectLst/>
              </a:rPr>
              <a:t> уже выше приютом для слепых, носившим наименование «15 х 20». В первое время </a:t>
            </a:r>
            <a:r>
              <a:rPr lang="ru-RU" i="1" dirty="0" err="1">
                <a:effectLst/>
              </a:rPr>
              <a:t>Гаюи</a:t>
            </a:r>
            <a:r>
              <a:rPr lang="ru-RU" i="1" dirty="0">
                <a:effectLst/>
              </a:rPr>
              <a:t> принимает некоторое, правда, небольшое участие в работе слившихся учреждений, но затем (в 1801 г.) вынужден вместе </a:t>
            </a:r>
            <a:r>
              <a:rPr lang="ru-RU" dirty="0">
                <a:effectLst/>
              </a:rPr>
              <a:t>с </a:t>
            </a:r>
            <a:r>
              <a:rPr lang="ru-RU" i="1" dirty="0">
                <a:effectLst/>
              </a:rPr>
              <a:t>преподавателями и мастерами уйти из этого </a:t>
            </a:r>
            <a:r>
              <a:rPr lang="ru-RU" i="1" dirty="0" smtClean="0">
                <a:effectLst/>
              </a:rPr>
              <a:t>учреждения.</a:t>
            </a:r>
            <a:endParaRPr lang="ru-RU" dirty="0">
              <a:effectLst/>
            </a:endParaRPr>
          </a:p>
          <a:p>
            <a:r>
              <a:rPr lang="ru-RU" i="1" dirty="0" err="1">
                <a:effectLst/>
              </a:rPr>
              <a:t>Гаюи</a:t>
            </a:r>
            <a:r>
              <a:rPr lang="ru-RU" i="1" dirty="0">
                <a:effectLst/>
              </a:rPr>
              <a:t> делает попытку открыть на свои средства школу для слепых детей зажиточных родителей, но эта попытка оканчивается неудачей: зажиточные слои населения не дают большого контингента слепых. «</a:t>
            </a:r>
            <a:r>
              <a:rPr lang="ru-RU" i="1" dirty="0" err="1">
                <a:effectLst/>
              </a:rPr>
              <a:t>Гаюи</a:t>
            </a:r>
            <a:r>
              <a:rPr lang="ru-RU" i="1" dirty="0">
                <a:effectLst/>
              </a:rPr>
              <a:t> здесь убедился, — говорит </a:t>
            </a:r>
            <a:r>
              <a:rPr lang="ru-RU" i="1" dirty="0" err="1">
                <a:effectLst/>
              </a:rPr>
              <a:t>Скребицкий</a:t>
            </a:r>
            <a:r>
              <a:rPr lang="ru-RU" i="1" dirty="0">
                <a:effectLst/>
              </a:rPr>
              <a:t>, — что слепота — привилегия бедноты</a:t>
            </a:r>
            <a:r>
              <a:rPr lang="ru-RU" i="1" dirty="0" smtClean="0">
                <a:effectLst/>
              </a:rPr>
              <a:t>». </a:t>
            </a:r>
            <a:r>
              <a:rPr lang="ru-RU" i="1" dirty="0">
                <a:effectLst/>
              </a:rPr>
              <a:t>Кроме того, для таких учащихся требовались особые условия, каких, конечно, не могла дать небольшая школа. </a:t>
            </a:r>
            <a:r>
              <a:rPr lang="ru-RU" i="1" dirty="0" err="1">
                <a:effectLst/>
              </a:rPr>
              <a:t>Гаюи</a:t>
            </a:r>
            <a:r>
              <a:rPr lang="ru-RU" i="1" dirty="0">
                <a:effectLst/>
              </a:rPr>
              <a:t> ничего не оставалось делать во Франции после закрытия Национального института слепых. Наступившая реакция не обещала ничего положительного для дела воспитания и образования слепых.</a:t>
            </a:r>
            <a:endParaRPr lang="ru-RU" dirty="0">
              <a:effectLst/>
            </a:endParaRPr>
          </a:p>
          <a:p>
            <a:endParaRPr lang="ru-RU" dirty="0"/>
          </a:p>
        </p:txBody>
      </p:sp>
    </p:spTree>
    <p:extLst>
      <p:ext uri="{BB962C8B-B14F-4D97-AF65-F5344CB8AC3E}">
        <p14:creationId xmlns:p14="http://schemas.microsoft.com/office/powerpoint/2010/main" val="305540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Обучение слепых в </a:t>
            </a:r>
            <a:r>
              <a:rPr lang="ru-RU" dirty="0" err="1" smtClean="0"/>
              <a:t>европе</a:t>
            </a:r>
            <a:endParaRPr lang="ru-RU" dirty="0"/>
          </a:p>
        </p:txBody>
      </p:sp>
      <p:sp>
        <p:nvSpPr>
          <p:cNvPr id="3" name="Объект 2"/>
          <p:cNvSpPr>
            <a:spLocks noGrp="1"/>
          </p:cNvSpPr>
          <p:nvPr>
            <p:ph idx="1"/>
          </p:nvPr>
        </p:nvSpPr>
        <p:spPr>
          <a:xfrm>
            <a:off x="714895" y="1662545"/>
            <a:ext cx="10972800" cy="4838008"/>
          </a:xfrm>
        </p:spPr>
        <p:txBody>
          <a:bodyPr>
            <a:normAutofit/>
          </a:bodyPr>
          <a:lstStyle/>
          <a:p>
            <a:r>
              <a:rPr lang="ru-RU" dirty="0">
                <a:effectLst/>
              </a:rPr>
              <a:t>После того как по воле Наполеона Парижский институт слепых преобразовали в богадельню, его основатель Валентин </a:t>
            </a:r>
            <a:r>
              <a:rPr lang="ru-RU" dirty="0" err="1">
                <a:effectLst/>
              </a:rPr>
              <a:t>Гаюи</a:t>
            </a:r>
            <a:r>
              <a:rPr lang="ru-RU" dirty="0">
                <a:effectLst/>
              </a:rPr>
              <a:t> покинул родину и отправился в Россию. Во время остановки в Берлине состоялось историческое свидание выдающегося французского тифлопедагога с Фридрихом-Вильгельмом III. Король смог лично оценить результаты специального обучения — придворный офтальмолог в присутствии монарха проэкзаменовал слепого </a:t>
            </a:r>
            <a:r>
              <a:rPr lang="ru-RU" dirty="0" err="1">
                <a:effectLst/>
              </a:rPr>
              <a:t>Фурнье</a:t>
            </a:r>
            <a:r>
              <a:rPr lang="ru-RU" dirty="0">
                <a:effectLst/>
              </a:rPr>
              <a:t>, ученика и спутника тифлопедагога. Свидание курфюрста с </a:t>
            </a:r>
            <a:r>
              <a:rPr lang="ru-RU" dirty="0" err="1">
                <a:effectLst/>
              </a:rPr>
              <a:t>Гаюи</a:t>
            </a:r>
            <a:r>
              <a:rPr lang="ru-RU" dirty="0">
                <a:effectLst/>
              </a:rPr>
              <a:t> завершилось монаршим повелением открыть Институт слепых, директором которого назначили молодого гимназического учителя доктора Августа </a:t>
            </a:r>
            <a:r>
              <a:rPr lang="ru-RU" dirty="0" err="1">
                <a:effectLst/>
              </a:rPr>
              <a:t>Цейне</a:t>
            </a:r>
            <a:r>
              <a:rPr lang="ru-RU" dirty="0">
                <a:effectLst/>
              </a:rPr>
              <a:t>, поручив ему воспитание одного слепого ребенка. Рождение модельного немецкого учебного заведения для слепых датируется 13 октября 1806 г.</a:t>
            </a:r>
          </a:p>
          <a:p>
            <a:endParaRPr lang="ru-RU" dirty="0"/>
          </a:p>
        </p:txBody>
      </p:sp>
    </p:spTree>
    <p:extLst>
      <p:ext uri="{BB962C8B-B14F-4D97-AF65-F5344CB8AC3E}">
        <p14:creationId xmlns:p14="http://schemas.microsoft.com/office/powerpoint/2010/main" val="2029916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356" y="0"/>
            <a:ext cx="10353761" cy="1326321"/>
          </a:xfrm>
        </p:spPr>
        <p:txBody>
          <a:bodyPr/>
          <a:lstStyle/>
          <a:p>
            <a:r>
              <a:rPr lang="ru-RU" dirty="0" smtClean="0"/>
              <a:t>Фридрих </a:t>
            </a:r>
            <a:r>
              <a:rPr lang="ru-RU" dirty="0" err="1" smtClean="0"/>
              <a:t>вильгельм</a:t>
            </a:r>
            <a:r>
              <a:rPr lang="ru-RU" dirty="0" smtClean="0"/>
              <a:t> </a:t>
            </a:r>
            <a:r>
              <a:rPr lang="en-US" dirty="0" smtClean="0"/>
              <a:t>III</a:t>
            </a:r>
            <a:r>
              <a:rPr lang="ru-RU" dirty="0" smtClean="0"/>
              <a:t/>
            </a:r>
            <a:br>
              <a:rPr lang="ru-RU" dirty="0" smtClean="0"/>
            </a:br>
            <a:r>
              <a:rPr lang="ru-RU" dirty="0" smtClean="0"/>
              <a:t>(1770-1810)</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3157" y="1230154"/>
            <a:ext cx="4359729" cy="5504159"/>
          </a:xfrm>
        </p:spPr>
      </p:pic>
    </p:spTree>
    <p:extLst>
      <p:ext uri="{BB962C8B-B14F-4D97-AF65-F5344CB8AC3E}">
        <p14:creationId xmlns:p14="http://schemas.microsoft.com/office/powerpoint/2010/main" val="4272283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0001" y="464622"/>
            <a:ext cx="11055927" cy="6101542"/>
          </a:xfrm>
        </p:spPr>
        <p:txBody>
          <a:bodyPr>
            <a:normAutofit fontScale="85000" lnSpcReduction="20000"/>
          </a:bodyPr>
          <a:lstStyle/>
          <a:p>
            <a:r>
              <a:rPr lang="ru-RU" sz="2100" dirty="0">
                <a:effectLst/>
              </a:rPr>
              <a:t>Большинство авторов склонно объяснять произошедшее следствием знакомства прусского короля с </a:t>
            </a:r>
            <a:r>
              <a:rPr lang="ru-RU" sz="2100" dirty="0" err="1">
                <a:effectLst/>
              </a:rPr>
              <a:t>Гаюи</a:t>
            </a:r>
            <a:r>
              <a:rPr lang="ru-RU" sz="2100" dirty="0">
                <a:effectLst/>
              </a:rPr>
              <a:t>, тогда как между первым успешным опытом образования незрячего на территории Германии (70-е гг. XVIII столетия, великое </a:t>
            </a:r>
            <a:r>
              <a:rPr lang="ru-RU" sz="2100" dirty="0" err="1">
                <a:effectLst/>
              </a:rPr>
              <a:t>герцогство</a:t>
            </a:r>
            <a:r>
              <a:rPr lang="ru-RU" sz="2100" b="1" dirty="0" err="1">
                <a:effectLst/>
              </a:rPr>
              <a:t>Баден</a:t>
            </a:r>
            <a:r>
              <a:rPr lang="ru-RU" sz="2100" b="1" dirty="0">
                <a:effectLst/>
              </a:rPr>
              <a:t>) </a:t>
            </a:r>
            <a:r>
              <a:rPr lang="ru-RU" sz="2100" dirty="0">
                <a:effectLst/>
              </a:rPr>
              <a:t>и упомянутой встречей лежит дистанция в тридцать лет. Таким образом, времени на ознакомление с местным — немецким — тифлопедагогическим опытом и принятие официальных решений у монархов имелось в избытке, но государи безмолвствовали. Не раззадорил их и филантропический жест Людовика XVI, принявшего на казенный кошт Парижское училище. И вдруг мимолетная встреча с иностранным специалистом заканчивается положительным ответом государя на просьбу об открытии института по парижскому образцу в Берлине. Поводом для возникновения модельного учреждения допустимо считать счастливый случай, но само открытие учебного заведения для слепых в Германии было закономерным и подготовленным.</a:t>
            </a:r>
          </a:p>
          <a:p>
            <a:r>
              <a:rPr lang="ru-RU" sz="2100" dirty="0">
                <a:effectLst/>
              </a:rPr>
              <a:t>Берлин, через который пролегал маршрут </a:t>
            </a:r>
            <a:r>
              <a:rPr lang="ru-RU" sz="2100" dirty="0" err="1">
                <a:effectLst/>
              </a:rPr>
              <a:t>Гаюи</a:t>
            </a:r>
            <a:r>
              <a:rPr lang="ru-RU" sz="2100" dirty="0">
                <a:effectLst/>
              </a:rPr>
              <a:t> в Санкт-Петербург, готовился к войне с Францией. Парижанин, приглашенный Александром I </a:t>
            </a:r>
            <a:r>
              <a:rPr lang="ru-RU" sz="2100" i="1" dirty="0">
                <a:effectLst/>
              </a:rPr>
              <a:t>в </a:t>
            </a:r>
            <a:r>
              <a:rPr lang="ru-RU" sz="2100" dirty="0">
                <a:effectLst/>
              </a:rPr>
              <a:t>Россию, незадолго до того ставшую союзником Фридриха-Вильгельма III в противостоянии Наполеону, появился на немецкой земле в ореоле изгнанника из страны, враждебной Пруссии. Обратим внимание на совпадение дат: 6 октября 1806 г. Пруссия объявляет войну наполеоновской Франции, а 13 октября 1806 г. в столице Пруссии открывается Берлинский институт слепых. Пруссия последовательно двигалась к введению обязательного школьного обучения, а значит, вне зависимости от визита </a:t>
            </a:r>
            <a:r>
              <a:rPr lang="ru-RU" sz="2100" dirty="0" err="1">
                <a:effectLst/>
              </a:rPr>
              <a:t>Гаюи</a:t>
            </a:r>
            <a:r>
              <a:rPr lang="ru-RU" sz="2100" dirty="0">
                <a:effectLst/>
              </a:rPr>
              <a:t> в Берлин, вне зависимости от прихоти конкретного венценосца в сопоставимые сроки открыла бы учебные заведения и для детей с недостатками зрения.</a:t>
            </a:r>
          </a:p>
          <a:p>
            <a:endParaRPr lang="ru-RU" dirty="0"/>
          </a:p>
        </p:txBody>
      </p:sp>
    </p:spTree>
    <p:extLst>
      <p:ext uri="{BB962C8B-B14F-4D97-AF65-F5344CB8AC3E}">
        <p14:creationId xmlns:p14="http://schemas.microsoft.com/office/powerpoint/2010/main" val="78481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6" y="0"/>
            <a:ext cx="10353761" cy="1326321"/>
          </a:xfrm>
        </p:spPr>
        <p:txBody>
          <a:bodyPr/>
          <a:lstStyle/>
          <a:p>
            <a:r>
              <a:rPr lang="ru-RU" dirty="0">
                <a:effectLst/>
                <a:latin typeface="Times New Roman" panose="02020603050405020304" pitchFamily="18" charset="0"/>
                <a:cs typeface="Times New Roman" panose="02020603050405020304" pitchFamily="18" charset="0"/>
              </a:rPr>
              <a:t>НАРУШЕНИЕ ЗРЕНИЯ:КЛАССИФИКАЦИЯ, ПСИХОЛОГИЧЕСКАЯ СТРУКТУРА ДЕФЕКТА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8764" y="1326321"/>
            <a:ext cx="11139054" cy="5074479"/>
          </a:xfrm>
        </p:spPr>
        <p:txBody>
          <a:bodyPr>
            <a:normAutofit fontScale="85000" lnSpcReduction="20000"/>
          </a:bodyPr>
          <a:lstStyle/>
          <a:p>
            <a:pPr fontAlgn="base"/>
            <a:r>
              <a:rPr lang="ru-RU" dirty="0">
                <a:effectLst/>
                <a:latin typeface="Times New Roman" panose="02020603050405020304" pitchFamily="18" charset="0"/>
                <a:cs typeface="Times New Roman" panose="02020603050405020304" pitchFamily="18" charset="0"/>
              </a:rPr>
              <a:t>В современной педагогической практике во многих странах в зависимости от степени нарушения зрительной функции используют простое деление на слепых и лиц с ослабленным зрением, слабовидящих.</a:t>
            </a:r>
          </a:p>
          <a:p>
            <a:pPr fontAlgn="base"/>
            <a:r>
              <a:rPr lang="ru-RU" dirty="0">
                <a:effectLst/>
                <a:latin typeface="Times New Roman" panose="02020603050405020304" pitchFamily="18" charset="0"/>
                <a:cs typeface="Times New Roman" panose="02020603050405020304" pitchFamily="18" charset="0"/>
              </a:rPr>
              <a:t>Степень нарушения зрительной функции определяется по ровню снижения остроты зрения – способности глаза видеть две светящиеся точки при минимальном расстояние между ними. За нормальную остроту зрения равную единице – 1,0 принимается способность человека различать буквы и знаки десятой строки специальной таблицы на расстоянии 5м.</a:t>
            </a:r>
          </a:p>
          <a:p>
            <a:pPr fontAlgn="base"/>
            <a:r>
              <a:rPr lang="ru-RU" dirty="0">
                <a:effectLst/>
                <a:latin typeface="Times New Roman" panose="02020603050405020304" pitchFamily="18" charset="0"/>
                <a:cs typeface="Times New Roman" panose="02020603050405020304" pitchFamily="18" charset="0"/>
              </a:rPr>
              <a:t>Для определения остроты зрения ниже 0,1 используются пересчет пальцев. Способность к пересчету раздвинутых пальцев руки на расстоянии:</a:t>
            </a:r>
          </a:p>
          <a:p>
            <a:pPr fontAlgn="base"/>
            <a:r>
              <a:rPr lang="ru-RU" dirty="0">
                <a:effectLst/>
                <a:latin typeface="Times New Roman" panose="02020603050405020304" pitchFamily="18" charset="0"/>
                <a:cs typeface="Times New Roman" panose="02020603050405020304" pitchFamily="18" charset="0"/>
              </a:rPr>
              <a:t>5м соответствует остроте зрения в 0,09;</a:t>
            </a:r>
          </a:p>
          <a:p>
            <a:pPr fontAlgn="base"/>
            <a:r>
              <a:rPr lang="ru-RU" dirty="0">
                <a:effectLst/>
                <a:latin typeface="Times New Roman" panose="02020603050405020304" pitchFamily="18" charset="0"/>
                <a:cs typeface="Times New Roman" panose="02020603050405020304" pitchFamily="18" charset="0"/>
              </a:rPr>
              <a:t>2м – 0,04</a:t>
            </a:r>
          </a:p>
          <a:p>
            <a:pPr fontAlgn="base"/>
            <a:r>
              <a:rPr lang="ru-RU" dirty="0">
                <a:effectLst/>
                <a:latin typeface="Times New Roman" panose="02020603050405020304" pitchFamily="18" charset="0"/>
                <a:cs typeface="Times New Roman" panose="02020603050405020304" pitchFamily="18" charset="0"/>
              </a:rPr>
              <a:t>0,5м – 0,01</a:t>
            </a:r>
          </a:p>
          <a:p>
            <a:pPr fontAlgn="base"/>
            <a:r>
              <a:rPr lang="ru-RU" dirty="0">
                <a:effectLst/>
                <a:latin typeface="Times New Roman" panose="02020603050405020304" pitchFamily="18" charset="0"/>
                <a:cs typeface="Times New Roman" panose="02020603050405020304" pitchFamily="18" charset="0"/>
              </a:rPr>
              <a:t>30см – 0,005</a:t>
            </a:r>
          </a:p>
          <a:p>
            <a:pPr fontAlgn="base"/>
            <a:r>
              <a:rPr lang="ru-RU" dirty="0">
                <a:effectLst/>
                <a:latin typeface="Times New Roman" panose="02020603050405020304" pitchFamily="18" charset="0"/>
                <a:cs typeface="Times New Roman" panose="02020603050405020304" pitchFamily="18" charset="0"/>
              </a:rPr>
              <a:t>Способность к различению света от тьмы соответствует остроте зрения на уровне </a:t>
            </a:r>
            <a:r>
              <a:rPr lang="ru-RU" dirty="0" err="1">
                <a:effectLst/>
                <a:latin typeface="Times New Roman" panose="02020603050405020304" pitchFamily="18" charset="0"/>
                <a:cs typeface="Times New Roman" panose="02020603050405020304" pitchFamily="18" charset="0"/>
              </a:rPr>
              <a:t>светоощущения</a:t>
            </a:r>
            <a:r>
              <a:rPr lang="ru-RU" dirty="0">
                <a:effectLst/>
                <a:latin typeface="Times New Roman" panose="02020603050405020304" pitchFamily="18" charset="0"/>
                <a:cs typeface="Times New Roman" panose="02020603050405020304" pitchFamily="18" charset="0"/>
              </a:rPr>
              <a:t>.</a:t>
            </a:r>
          </a:p>
          <a:p>
            <a:pPr fontAlgn="base"/>
            <a:r>
              <a:rPr lang="ru-RU" dirty="0">
                <a:effectLst/>
                <a:latin typeface="Times New Roman" panose="02020603050405020304" pitchFamily="18" charset="0"/>
                <a:cs typeface="Times New Roman" panose="02020603050405020304" pitchFamily="18" charset="0"/>
              </a:rPr>
              <a:t>Неспособность к различению света от тьмы означает, что острота зрения равна 0.</a:t>
            </a:r>
          </a:p>
          <a:p>
            <a:endParaRPr lang="ru-RU" dirty="0"/>
          </a:p>
        </p:txBody>
      </p:sp>
    </p:spTree>
    <p:extLst>
      <p:ext uri="{BB962C8B-B14F-4D97-AF65-F5344CB8AC3E}">
        <p14:creationId xmlns:p14="http://schemas.microsoft.com/office/powerpoint/2010/main" val="356343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1025" y="565265"/>
            <a:ext cx="10756670" cy="5918662"/>
          </a:xfrm>
        </p:spPr>
        <p:txBody>
          <a:bodyPr>
            <a:normAutofit/>
          </a:bodyPr>
          <a:lstStyle/>
          <a:p>
            <a:r>
              <a:rPr lang="ru-RU" dirty="0">
                <a:effectLst/>
              </a:rPr>
              <a:t>В 1815 г. в состав Германского союза вошло герцогство </a:t>
            </a:r>
            <a:r>
              <a:rPr lang="ru-RU" b="1" dirty="0">
                <a:effectLst/>
              </a:rPr>
              <a:t>Шлезвиг-Гольштейн, </a:t>
            </a:r>
            <a:r>
              <a:rPr lang="ru-RU" dirty="0">
                <a:effectLst/>
              </a:rPr>
              <a:t>до того подчинявшееся Дании и соответственно руководствовавшееся юрисдикцией метрополии. Дания же в начале XIX в. лидировала в законодательном оформлении права граждан на образование, наделив им и слепых. Инициатива скандинавов совпала по своему духу с прусскими устремлениями ко всеобщему обязательному образованию, а потому Пруссия, завладев герцогством (1866), не только не отменила прежний (датский) указ об обучении слепых, но обогатила им свое законодательство.</a:t>
            </a:r>
          </a:p>
          <a:p>
            <a:r>
              <a:rPr lang="ru-RU" dirty="0">
                <a:effectLst/>
              </a:rPr>
              <a:t>Вслед за первым государственным специальным учебным заведением для слепых в Берлине (1806) подобные открываются в Дрездене (1809), </a:t>
            </a:r>
            <a:r>
              <a:rPr lang="ru-RU" dirty="0" err="1">
                <a:effectLst/>
              </a:rPr>
              <a:t>Бреслау</a:t>
            </a:r>
            <a:r>
              <a:rPr lang="ru-RU" dirty="0">
                <a:effectLst/>
              </a:rPr>
              <a:t> (1818), </a:t>
            </a:r>
            <a:r>
              <a:rPr lang="ru-RU" dirty="0" err="1">
                <a:effectLst/>
              </a:rPr>
              <a:t>Фрейзине</a:t>
            </a:r>
            <a:r>
              <a:rPr lang="ru-RU" dirty="0">
                <a:effectLst/>
              </a:rPr>
              <a:t> (1826), впоследствии школа переведена в Мюнхен, Гамбурге (1830), Галле (1833), Франкфурте-на-Майне (1833).</a:t>
            </a:r>
          </a:p>
          <a:p>
            <a:r>
              <a:rPr lang="ru-RU" dirty="0">
                <a:effectLst/>
              </a:rPr>
              <a:t>Пальма первенства, конечно, принадлежала </a:t>
            </a:r>
            <a:r>
              <a:rPr lang="ru-RU" b="1" dirty="0">
                <a:effectLst/>
              </a:rPr>
              <a:t>Пруссии, </a:t>
            </a:r>
            <a:r>
              <a:rPr lang="ru-RU" dirty="0">
                <a:effectLst/>
              </a:rPr>
              <a:t>где число учебно-воспитательных заведений для слепых к концу XIX в. достигло пятнадцати, из коих девять разместилось в Берлине. Тогда же в столице открылся детский сад для слепых детей.</a:t>
            </a:r>
          </a:p>
          <a:p>
            <a:endParaRPr lang="ru-RU" dirty="0"/>
          </a:p>
        </p:txBody>
      </p:sp>
    </p:spTree>
    <p:extLst>
      <p:ext uri="{BB962C8B-B14F-4D97-AF65-F5344CB8AC3E}">
        <p14:creationId xmlns:p14="http://schemas.microsoft.com/office/powerpoint/2010/main" val="3258806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8764" y="1"/>
            <a:ext cx="11288683" cy="6858000"/>
          </a:xfrm>
        </p:spPr>
        <p:txBody>
          <a:bodyPr>
            <a:normAutofit fontScale="85000" lnSpcReduction="10000"/>
          </a:bodyPr>
          <a:lstStyle/>
          <a:p>
            <a:r>
              <a:rPr lang="ru-RU" sz="2100" dirty="0">
                <a:effectLst/>
              </a:rPr>
              <a:t>Появление особых учебных заведений закономерно вызвало к жизни дискуссию о содержании обучения слепых, в ходе которой оформляются две точки зрения. Директор Берлинского института </a:t>
            </a:r>
            <a:r>
              <a:rPr lang="ru-RU" sz="2100" dirty="0" err="1">
                <a:effectLst/>
              </a:rPr>
              <a:t>Цейне</a:t>
            </a:r>
            <a:r>
              <a:rPr lang="ru-RU" sz="2100" dirty="0">
                <a:effectLst/>
              </a:rPr>
              <a:t> не уставал повторять: «Слепой в состоянии достигнуть высокого уровня образования. Нужно только внушить ему веру в свои </a:t>
            </a:r>
            <a:r>
              <a:rPr lang="ru-RU" sz="2100" dirty="0" smtClean="0">
                <a:effectLst/>
              </a:rPr>
              <a:t>силы». Будучи </a:t>
            </a:r>
            <a:r>
              <a:rPr lang="ru-RU" sz="2100" dirty="0">
                <a:effectLst/>
              </a:rPr>
              <a:t>сторонником широкого академического образования, университетский выпускник, изначально не помышлявший о лаврах тифлопедагога, получив неожиданное назначение, постарался максимально приблизить программу обучения в Берлинском институте слепых к гимназической. Педагогическую карьеру </a:t>
            </a:r>
            <a:r>
              <a:rPr lang="ru-RU" sz="2100" dirty="0" err="1">
                <a:effectLst/>
              </a:rPr>
              <a:t>Цейне</a:t>
            </a:r>
            <a:r>
              <a:rPr lang="ru-RU" sz="2100" dirty="0">
                <a:effectLst/>
              </a:rPr>
              <a:t> начинал учителем географии в классической гимназии, имея наставником и другом Песталоцци, а потому не удивительно, что и на новом поприще прогрессивно мыслящий интеллектуал ставит перед собой и учениками самые высокие академические цели.</a:t>
            </a:r>
          </a:p>
          <a:p>
            <a:r>
              <a:rPr lang="ru-RU" sz="2100" dirty="0">
                <a:effectLst/>
              </a:rPr>
              <a:t>Высокие устремления </a:t>
            </a:r>
            <a:r>
              <a:rPr lang="ru-RU" sz="2100" dirty="0" err="1">
                <a:effectLst/>
              </a:rPr>
              <a:t>Цейне</a:t>
            </a:r>
            <a:r>
              <a:rPr lang="ru-RU" sz="2100" dirty="0">
                <a:effectLst/>
              </a:rPr>
              <a:t> коллеги по цеху не разделяли. Так, его современник, директор открытого в 1809 г. Дрезденского института слепых К. Георги' утверждал, что незрячий «хотя и способен к развитию, но имеет свои пределы, вытекающие из целей общества» </a:t>
            </a:r>
            <a:r>
              <a:rPr lang="ru-RU" sz="2100" dirty="0" smtClean="0">
                <a:effectLst/>
              </a:rPr>
              <a:t>. </a:t>
            </a:r>
            <a:r>
              <a:rPr lang="ru-RU" sz="2100" dirty="0">
                <a:effectLst/>
              </a:rPr>
              <a:t>Саксонец Георги мечтал о максимальном включении слепых в обучение, имея в виду и детей из бедных семей. Совершенствуя обучение своих подопечных, энтузиаст ни на минуту не забывал, что грамотность, академические достижения не решают всех проблем слепого человека, ему необходимо овладеть ремеслом. В дополнение к ранее культивируемому в Дрезденском институте слепых обучению музыке и </a:t>
            </a:r>
            <a:r>
              <a:rPr lang="ru-RU" sz="2100" dirty="0" smtClean="0">
                <a:effectLst/>
              </a:rPr>
              <a:t>пению </a:t>
            </a:r>
            <a:r>
              <a:rPr lang="ru-RU" sz="2100" dirty="0">
                <a:effectLst/>
              </a:rPr>
              <a:t>Георги вводит обучение плетению канатов, корзинок, столярному и щеточному делу. Хорошо образованный педагог категорически отказывался воспринимать нищенство как способ выживания слепого человека из простонародья, веря, что слепец может и должен жить собственным трудом. Результатом педагогического поиска явилась трехмодульная структура учебного заведения, включающая дошкольное, школьное и ремесленное отделения.</a:t>
            </a:r>
          </a:p>
          <a:p>
            <a:endParaRPr lang="ru-RU" dirty="0"/>
          </a:p>
        </p:txBody>
      </p:sp>
    </p:spTree>
    <p:extLst>
      <p:ext uri="{BB962C8B-B14F-4D97-AF65-F5344CB8AC3E}">
        <p14:creationId xmlns:p14="http://schemas.microsoft.com/office/powerpoint/2010/main" val="80046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8145" y="465513"/>
            <a:ext cx="10519412" cy="5325687"/>
          </a:xfrm>
        </p:spPr>
        <p:txBody>
          <a:bodyPr>
            <a:normAutofit fontScale="92500" lnSpcReduction="20000"/>
          </a:bodyPr>
          <a:lstStyle/>
          <a:p>
            <a:r>
              <a:rPr lang="ru-RU" dirty="0">
                <a:effectLst/>
              </a:rPr>
              <a:t>Если </a:t>
            </a:r>
            <a:r>
              <a:rPr lang="ru-RU" dirty="0" err="1">
                <a:effectLst/>
              </a:rPr>
              <a:t>Цейне</a:t>
            </a:r>
            <a:r>
              <a:rPr lang="ru-RU" dirty="0">
                <a:effectLst/>
              </a:rPr>
              <a:t> считал важнейшей целью специальной школы «хорошее образование», умственное развитие слепого, то Георги, не отрицая роли образования, относил к числу важнейших задач ремесленное обучение (трудовую подготовку), трудоустройство и организацию патроната выпускников — слепых ремесленников. Первопричина расхождений состояла не в том, что </a:t>
            </a:r>
            <a:r>
              <a:rPr lang="ru-RU" dirty="0" err="1">
                <a:effectLst/>
              </a:rPr>
              <a:t>Цейне</a:t>
            </a:r>
            <a:r>
              <a:rPr lang="ru-RU" dirty="0">
                <a:effectLst/>
              </a:rPr>
              <a:t> являлся приверженцем классического образования, а Георги — ремесленного, этим тифлопедагогам выпало учить и готовить к жизни детей из семей, принадлежащих к разным сословиям.</a:t>
            </a:r>
          </a:p>
          <a:p>
            <a:r>
              <a:rPr lang="ru-RU" dirty="0">
                <a:effectLst/>
              </a:rPr>
              <a:t>Государственным специальным школам, возникшим благодаря введению в Германии всеобуча, цель определило правительство, желавшее в обмен на затраченные средства получить «полезных» слепых, т. е. незрячих, но работоспособных граждан. Не удивительно, что важнейшей задачей специального образования становится обучение ремеслу.</a:t>
            </a:r>
          </a:p>
          <a:p>
            <a:r>
              <a:rPr lang="ru-RU" dirty="0">
                <a:effectLst/>
              </a:rPr>
              <a:t>На протяжении XIX в. в разных немецких землях все большее число слепых детей начинает ходить в школу, однако настоящая победа в борьбе за право незрячих на образование случилась в последнюю четверть столетия. </a:t>
            </a:r>
            <a:r>
              <a:rPr lang="ru-RU" b="1" i="1" dirty="0">
                <a:effectLst/>
              </a:rPr>
              <a:t>В 1873 г. принимается закон об обязательном обучении слепых, глухих и умственно отсталых детей.</a:t>
            </a:r>
            <a:endParaRPr lang="ru-RU" dirty="0">
              <a:effectLst/>
            </a:endParaRPr>
          </a:p>
          <a:p>
            <a:endParaRPr lang="ru-RU" dirty="0"/>
          </a:p>
        </p:txBody>
      </p:sp>
    </p:spTree>
    <p:extLst>
      <p:ext uri="{BB962C8B-B14F-4D97-AF65-F5344CB8AC3E}">
        <p14:creationId xmlns:p14="http://schemas.microsoft.com/office/powerpoint/2010/main" val="1015546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8145" y="515389"/>
            <a:ext cx="10740044" cy="5885411"/>
          </a:xfrm>
        </p:spPr>
        <p:txBody>
          <a:bodyPr>
            <a:normAutofit fontScale="92500" lnSpcReduction="20000"/>
          </a:bodyPr>
          <a:lstStyle/>
          <a:p>
            <a:r>
              <a:rPr lang="ru-RU" dirty="0">
                <a:effectLst/>
              </a:rPr>
              <a:t>В течение столетия в различных городах Европы открывались специальные школы, среди коих имелось немало столь любопытных, что рассказ о них увлекает и сегодня, но, то были штучные заведения, некие оазисы, где помощь удавалось получать отдельным счастливчикам. В других же регионах страны ничего подобного не существовало, и там жизнь детей-инвалидов шла, как и прежде, подчиняясь традиции. Узаконенная обязательность обучения слепых, глухих и умственно отсталых детей изменила картину.</a:t>
            </a:r>
          </a:p>
          <a:p>
            <a:r>
              <a:rPr lang="ru-RU" dirty="0">
                <a:effectLst/>
              </a:rPr>
              <a:t>  Покажем суть и размах перемен, происходящих после принятия закона о специальном образовании, на примере </a:t>
            </a:r>
            <a:r>
              <a:rPr lang="ru-RU" b="1" dirty="0">
                <a:effectLst/>
              </a:rPr>
              <a:t>Саксонии. </a:t>
            </a:r>
            <a:r>
              <a:rPr lang="ru-RU" dirty="0">
                <a:effectLst/>
              </a:rPr>
              <a:t>«В королевстве Саксонском, — с завистью сообщает российский офтальмолог М. Рейх, — дело о слепых организовано и настолько закончено, что составляет нечто целое, в котором не отсутствует ни одно необходимое звено. Для детей 6—12 лет — подготовительная школа, для слепых 12—20 лет — главное училище в Дрездене; для ослепших в зрелом возрасте — два отделения вне Дрездена; для малоразвитых детей — 2 особых училища (на 700 детей); для слепых, не достигших гражданской самостоятельности, — особый приют; для увечных слепых и слепых старцев — особое убежище</a:t>
            </a:r>
            <a:r>
              <a:rPr lang="ru-RU" dirty="0" smtClean="0">
                <a:effectLst/>
              </a:rPr>
              <a:t>». </a:t>
            </a:r>
            <a:r>
              <a:rPr lang="ru-RU" dirty="0">
                <a:effectLst/>
              </a:rPr>
              <a:t>Стараниями частных лиц в Саксонии создается благотворительный целевой фонд в два миллиона марок, цель которого — помогать слепым, сумевшим по достижении 23 лет зарабатывать собственным трудом. Фонд гарантировал выпускникам спецшкол финансовую поддержку в случае их трудовой активности. Училища, с которыми их незрячие питомцы связи не теряли, также старались как-то поддерживать своих выпускников. </a:t>
            </a:r>
            <a:endParaRPr lang="ru-RU" dirty="0"/>
          </a:p>
        </p:txBody>
      </p:sp>
    </p:spTree>
    <p:extLst>
      <p:ext uri="{BB962C8B-B14F-4D97-AF65-F5344CB8AC3E}">
        <p14:creationId xmlns:p14="http://schemas.microsoft.com/office/powerpoint/2010/main" val="130641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2016" y="415636"/>
            <a:ext cx="11238806" cy="6301048"/>
          </a:xfrm>
        </p:spPr>
        <p:txBody>
          <a:bodyPr>
            <a:normAutofit fontScale="85000" lnSpcReduction="10000"/>
          </a:bodyPr>
          <a:lstStyle/>
          <a:p>
            <a:r>
              <a:rPr lang="ru-RU" dirty="0">
                <a:effectLst/>
              </a:rPr>
              <a:t>Следует упомянуть инициативу доктора </a:t>
            </a:r>
            <a:r>
              <a:rPr lang="ru-RU" dirty="0" err="1">
                <a:effectLst/>
              </a:rPr>
              <a:t>Фридландера</a:t>
            </a:r>
            <a:r>
              <a:rPr lang="ru-RU" dirty="0">
                <a:effectLst/>
              </a:rPr>
              <a:t>, организовавшего в Лейпциге особый подготовительный институт для слепых, желающих продолжить свое образование в Лейпцигском университете. Россиянин М. Рейх рассказывает о ситуации в Германии как об идеале, тогда как немецкое правительство не считало проблему решенной и в начале XX в. задалось целью создать крупнейший государственный центр для незрячих в </a:t>
            </a:r>
            <a:r>
              <a:rPr lang="ru-RU" dirty="0" err="1">
                <a:effectLst/>
              </a:rPr>
              <a:t>Хемнице</a:t>
            </a:r>
            <a:r>
              <a:rPr lang="ru-RU" dirty="0">
                <a:effectLst/>
              </a:rPr>
              <a:t>, сконцентрировав там все профильные учреждения.</a:t>
            </a:r>
          </a:p>
          <a:p>
            <a:r>
              <a:rPr lang="ru-RU" dirty="0">
                <a:effectLst/>
              </a:rPr>
              <a:t>В параллель школам, финансируемым государством, появляются разнообразные ремесленные училища и мастерские, продолжают функционировать ранее созданные приюты для слепцов, строятся новые, причем те и другие, как правило, имеют статус частных и существуют по преимуществу на средства филантропов.   О   размерах   деятельной  благотворительности можно судить на примере Иды </a:t>
            </a:r>
            <a:r>
              <a:rPr lang="ru-RU" dirty="0" err="1">
                <a:effectLst/>
              </a:rPr>
              <a:t>Беннер</a:t>
            </a:r>
            <a:r>
              <a:rPr lang="ru-RU" dirty="0">
                <a:effectLst/>
              </a:rPr>
              <a:t>, завещавшей одному из берлинских заведений 760 тысяч немецких марок.</a:t>
            </a:r>
          </a:p>
          <a:p>
            <a:r>
              <a:rPr lang="ru-RU" dirty="0">
                <a:effectLst/>
              </a:rPr>
              <a:t>Убежища для слепых, появившиеся в последнюю треть XIX в., выгодно отличались от предшествующих, приближаясь по своему оформлению и организации жизни пациентов к учреждениям, знакомым современному читателю. Убежище в Дорне обошлось учредителям в полмиллиона марок, оно возводилось с учетом тогдашних последних достижений как в архитектуре, так и в медицинском оборудовании и техническом оснащении. Достаточно сказать, что и у кроватей, и у комнат, и у самого здания отсутствовали острые углы, чтобы до минимума свести неудобства незрячих обитателей. Впервые приют располагал курительной комнатой для слепых, что не только обывателей, но и многих специалистов поначалу повергло в шок. «Слепым пациентам нельзя курить, — восклицали одни, — это больные!» «Это граждане, — возражали другие, — они обладают собственной волей и правом выбора, что для них хорошо, что плохо».</a:t>
            </a:r>
          </a:p>
          <a:p>
            <a:endParaRPr lang="ru-RU" dirty="0"/>
          </a:p>
        </p:txBody>
      </p:sp>
    </p:spTree>
    <p:extLst>
      <p:ext uri="{BB962C8B-B14F-4D97-AF65-F5344CB8AC3E}">
        <p14:creationId xmlns:p14="http://schemas.microsoft.com/office/powerpoint/2010/main" val="4061264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8641" y="448887"/>
            <a:ext cx="10718916" cy="6068291"/>
          </a:xfrm>
        </p:spPr>
        <p:txBody>
          <a:bodyPr>
            <a:normAutofit fontScale="92500" lnSpcReduction="20000"/>
          </a:bodyPr>
          <a:lstStyle/>
          <a:p>
            <a:r>
              <a:rPr lang="ru-RU" dirty="0">
                <a:effectLst/>
              </a:rPr>
              <a:t>Итак, всего за столетие Германия стремительно прошла путь от открытия модельной школы с единственным учеником до создания развернутой системы попечения о слепых. Насколько эффективной и всеобъемлющей оказалась эта система, нельзя объективно судить, не зная точно, что подразумевалось в Германии тех лет под словом </a:t>
            </a:r>
            <a:r>
              <a:rPr lang="ru-RU" i="1" dirty="0">
                <a:effectLst/>
              </a:rPr>
              <a:t>попечение. </a:t>
            </a:r>
            <a:r>
              <a:rPr lang="ru-RU" dirty="0">
                <a:effectLst/>
              </a:rPr>
              <a:t>Директор Данцигского института Цех в 1913 г. дал на этот счет обстоятельные пояснения: «Попечение о слепых может быть понято в широком и узком значении слова. Попечением в широком значении слова можно назвать все стремления государства, общин, благотворительных учреждений, частных лиц облегчить участь слепого, помогать ему, всячески поддерживать его в жизни, т. е. все то, что связано с делом обучения и призрения слепых, может быть отнесено к попечению о слепых. В педагогическом мире понимают попечение о слепых (патронат) в более узком смысле и отделяют его от обучения слепых. Обучение слепых в школе и мастерских и вообще все, что делается, чтобы подготовить слепого к жизни, относится к образованию слепых. Все заботы о слепых по выходе их из школы относятся к области попечения о слепых. Словом, цель обучения — сделать слепого работоспособным, цель попечения — сохранить эту работоспособность в жизни</a:t>
            </a:r>
            <a:r>
              <a:rPr lang="ru-RU" dirty="0" smtClean="0">
                <a:effectLst/>
              </a:rPr>
              <a:t>». </a:t>
            </a:r>
            <a:r>
              <a:rPr lang="ru-RU" dirty="0">
                <a:effectLst/>
              </a:rPr>
              <a:t>У нас есть все основания отнестись к мнению известного немецкого тифлопедагога как к официальному, а значит, мы можем точно назвать цель, которую немецкое государство поставило перед специальной школой. «Цель обучения — сделать слепого работоспособным», т. е. подготовить к самостоятельной жизни</a:t>
            </a:r>
            <a:r>
              <a:rPr lang="ru-RU" dirty="0" smtClean="0">
                <a:effectLst/>
              </a:rPr>
              <a:t>.</a:t>
            </a:r>
            <a:endParaRPr lang="ru-RU" dirty="0">
              <a:effectLst/>
            </a:endParaRPr>
          </a:p>
        </p:txBody>
      </p:sp>
    </p:spTree>
    <p:extLst>
      <p:ext uri="{BB962C8B-B14F-4D97-AF65-F5344CB8AC3E}">
        <p14:creationId xmlns:p14="http://schemas.microsoft.com/office/powerpoint/2010/main" val="284137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1148" y="731520"/>
            <a:ext cx="10690167" cy="5802284"/>
          </a:xfrm>
        </p:spPr>
        <p:txBody>
          <a:bodyPr>
            <a:normAutofit fontScale="92500" lnSpcReduction="10000"/>
          </a:bodyPr>
          <a:lstStyle/>
          <a:p>
            <a:r>
              <a:rPr lang="ru-RU" dirty="0">
                <a:effectLst/>
              </a:rPr>
              <a:t>Содержание образования, предоставляемого большинством немецких институтов слепых, складывается из программы народной (начальной) школы и программы профессионально-ремесленной подготовки. На этом этапе возникает очередная проблема — оказалось, что не всем такое обучение нравится. В массе своей незрячие воспитанники специальных школ являлись выходцами из бедных и малоимущих семей, но попадались среди них и дети состоятельных родителей, которым нищенская сума не грозила. Ученики из обеспеченных семей не нуждались в овладении ремеслами ради будущего заработка. Богатые родители мечтали о хорошем (гимназическом) образовании для своих чад и нанимали для них частных учителей.</a:t>
            </a:r>
          </a:p>
          <a:p>
            <a:r>
              <a:rPr lang="ru-RU" dirty="0">
                <a:effectLst/>
              </a:rPr>
              <a:t>К моменту становления немецкой государственной системы специального образования слепых наметилось расхождение образовательных маршрутов детей по сословному признаку. Знатные и богатые родители незрячего ребенка не всегда безоговорочно соглашались с целями, заданными специальной школе государством</a:t>
            </a:r>
            <a:r>
              <a:rPr lang="ru-RU" dirty="0" smtClean="0">
                <a:effectLst/>
              </a:rPr>
              <a:t>. </a:t>
            </a:r>
            <a:r>
              <a:rPr lang="ru-RU" b="1" i="1" dirty="0" smtClean="0">
                <a:effectLst/>
              </a:rPr>
              <a:t>Отметим </a:t>
            </a:r>
            <a:r>
              <a:rPr lang="ru-RU" b="1" i="1" dirty="0">
                <a:effectLst/>
              </a:rPr>
              <a:t>феномен третьего периода: богатые родители, помещая ребенка в специальное учебное заведение, уже могли руководствоваться личными представлениями о будущем своего чада, а потому требовали от школы достижения совсем не тех целей, что являлись официально установленными. </a:t>
            </a:r>
            <a:endParaRPr lang="ru-RU" dirty="0"/>
          </a:p>
        </p:txBody>
      </p:sp>
    </p:spTree>
    <p:extLst>
      <p:ext uri="{BB962C8B-B14F-4D97-AF65-F5344CB8AC3E}">
        <p14:creationId xmlns:p14="http://schemas.microsoft.com/office/powerpoint/2010/main" val="2462863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8022" y="299258"/>
            <a:ext cx="10690167" cy="6101542"/>
          </a:xfrm>
        </p:spPr>
        <p:txBody>
          <a:bodyPr>
            <a:normAutofit fontScale="92500" lnSpcReduction="10000"/>
          </a:bodyPr>
          <a:lstStyle/>
          <a:p>
            <a:r>
              <a:rPr lang="ru-RU" dirty="0">
                <a:effectLst/>
              </a:rPr>
              <a:t>На рубеле XX столетия в Германии наряду со специальными учебными заведениями, выполняющими государственный заказ на обучение детей-инвалидов, действует известное число частных школ и пансионов, где можно было получить академическое образование более высокого уровня. Так в Германии начинают сосуществовать государственное специальное образование «для всех» и частное — «для избранных». Различие целей, содержания, организационных форм обучения объяснялось несовпадением интересов заказчиков. В канун Первой мировой войны в Германии действовало 34 учебно-воспитательных учреждения, где воспитывалось около 2500 слепых в возрасте от 8 до 20 лет, что составляло 90% от общего числа незрячих школьного возраста. Из 34 институтов 11 были частными, остальные финансировались из казны, но также имели частные пожертвования. Признав социальную значимость образования инвалидов, правительство Германии постепенно переводит специальные институты на бюджетное финансирование, одновременно ужесточая контроль содержания и качества обучения.</a:t>
            </a:r>
          </a:p>
          <a:p>
            <a:r>
              <a:rPr lang="ru-RU" dirty="0">
                <a:effectLst/>
              </a:rPr>
              <a:t>Итак, ученые продолжали разрабатывать модели обучения слепых детей, небольшая группа платежеспособных родителей прилагала усилия, дабы дать своим детям классическое образование, а правительство поддерживало институты слепых, руководствуясь идеей сделать слепых граждан работоспособными, т. е. полезными обществу.</a:t>
            </a:r>
          </a:p>
          <a:p>
            <a:endParaRPr lang="ru-RU" dirty="0"/>
          </a:p>
        </p:txBody>
      </p:sp>
    </p:spTree>
    <p:extLst>
      <p:ext uri="{BB962C8B-B14F-4D97-AF65-F5344CB8AC3E}">
        <p14:creationId xmlns:p14="http://schemas.microsoft.com/office/powerpoint/2010/main" val="3445964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399" y="482138"/>
            <a:ext cx="10353157" cy="5309062"/>
          </a:xfrm>
        </p:spPr>
        <p:txBody>
          <a:bodyPr>
            <a:normAutofit fontScale="92500" lnSpcReduction="10000"/>
          </a:bodyPr>
          <a:lstStyle/>
          <a:p>
            <a:r>
              <a:rPr lang="ru-RU" dirty="0">
                <a:effectLst/>
              </a:rPr>
              <a:t>Инициативы правительства, муниципальной власти, общественных движений и частных лиц в сфере специальной помощи детям и взрослым, особенно из числа малоимущих сограждан, находили отклик и поддержку среди большинства населения. Общество наравне с государством, а то и опережая его, активно участвует в субсидировании уже не только приютов и убежищ, но и школ, мастерских, ремесленных центров, общежитий для работающих выпускников специальных учебных заведений.</a:t>
            </a:r>
          </a:p>
          <a:p>
            <a:r>
              <a:rPr lang="ru-RU" dirty="0">
                <a:effectLst/>
              </a:rPr>
              <a:t>К началу XX в. немецкое государство и большая часть общества признали необходимость обучения глухих и слепых детей, их право на труд, медицинскую, социальную помощь, что и обеспечило стремительное развертывание национальной системы специального образования слепых детей.</a:t>
            </a:r>
          </a:p>
          <a:p>
            <a:r>
              <a:rPr lang="ru-RU" dirty="0">
                <a:effectLst/>
              </a:rPr>
              <a:t>Накануне Первой мировой войны (1914) Германия обошла Францию и в деле организации обучения слепых, так как и здесь Германия выстроила законодательно закрепленную и финансово обеспеченную национальную политику. Признанные немецким правительством и обществом права глухих и слепых на образование, труд, медицинскую и социальную помощь получили государственные гарантии.</a:t>
            </a:r>
          </a:p>
          <a:p>
            <a:endParaRPr lang="ru-RU" dirty="0"/>
          </a:p>
        </p:txBody>
      </p:sp>
    </p:spTree>
    <p:extLst>
      <p:ext uri="{BB962C8B-B14F-4D97-AF65-F5344CB8AC3E}">
        <p14:creationId xmlns:p14="http://schemas.microsoft.com/office/powerpoint/2010/main" val="3563522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173" y="0"/>
            <a:ext cx="10353761" cy="1326321"/>
          </a:xfrm>
        </p:spPr>
        <p:txBody>
          <a:bodyPr/>
          <a:lstStyle/>
          <a:p>
            <a:r>
              <a:rPr lang="ru-RU" dirty="0" smtClean="0"/>
              <a:t>Обучение слепых в </a:t>
            </a:r>
            <a:r>
              <a:rPr lang="ru-RU" dirty="0" err="1" smtClean="0"/>
              <a:t>россии</a:t>
            </a:r>
            <a:endParaRPr lang="ru-RU" dirty="0"/>
          </a:p>
        </p:txBody>
      </p:sp>
      <p:sp>
        <p:nvSpPr>
          <p:cNvPr id="3" name="Объект 2"/>
          <p:cNvSpPr>
            <a:spLocks noGrp="1"/>
          </p:cNvSpPr>
          <p:nvPr>
            <p:ph idx="1"/>
          </p:nvPr>
        </p:nvSpPr>
        <p:spPr>
          <a:xfrm>
            <a:off x="332510" y="964277"/>
            <a:ext cx="11443854" cy="4754880"/>
          </a:xfrm>
        </p:spPr>
        <p:txBody>
          <a:bodyPr>
            <a:noAutofit/>
          </a:bodyPr>
          <a:lstStyle/>
          <a:p>
            <a:r>
              <a:rPr lang="ru-RU" sz="1800" i="1" dirty="0">
                <a:effectLst/>
              </a:rPr>
              <a:t>Приглашение </a:t>
            </a:r>
            <a:r>
              <a:rPr lang="ru-RU" sz="1800" i="1" dirty="0" err="1">
                <a:effectLst/>
              </a:rPr>
              <a:t>Гаюи</a:t>
            </a:r>
            <a:r>
              <a:rPr lang="ru-RU" sz="1800" i="1" dirty="0">
                <a:effectLst/>
              </a:rPr>
              <a:t>. в Россию. </a:t>
            </a:r>
            <a:r>
              <a:rPr lang="ru-RU" sz="1800" dirty="0" err="1">
                <a:effectLst/>
              </a:rPr>
              <a:t>Гаюи</a:t>
            </a:r>
            <a:r>
              <a:rPr lang="ru-RU" sz="1800" dirty="0">
                <a:effectLst/>
              </a:rPr>
              <a:t>, который впоследствии сам объясняет свои успехи тем, что «воспитанный с раннего возраста в любви к труду, он посвящает ему ежедневно все свое время с 5—б часов утра до 10—11 часов ночи</a:t>
            </a:r>
            <a:r>
              <a:rPr lang="ru-RU" sz="1800" dirty="0" smtClean="0">
                <a:effectLst/>
              </a:rPr>
              <a:t>», </a:t>
            </a:r>
            <a:r>
              <a:rPr lang="ru-RU" sz="1800" dirty="0">
                <a:effectLst/>
              </a:rPr>
              <a:t>естественно, не мог быть без дела, особенно без того, которое он создал, любил и которому посвятил много лет своей жизни. Поэтому он принимает приглашение, сделанное ему в 1803 г. русским императором Александром </a:t>
            </a:r>
            <a:r>
              <a:rPr lang="en-US" sz="1800" dirty="0">
                <a:effectLst/>
              </a:rPr>
              <a:t>I</a:t>
            </a:r>
            <a:r>
              <a:rPr lang="ru-RU" sz="1800" dirty="0">
                <a:effectLst/>
              </a:rPr>
              <a:t> через генерал-майора Хитрово, приехать в Россию и устроить там школу для слепых детей.</a:t>
            </a:r>
            <a:endParaRPr lang="ru-RU" sz="1800" i="1" dirty="0">
              <a:effectLst/>
            </a:endParaRPr>
          </a:p>
          <a:p>
            <a:r>
              <a:rPr lang="ru-RU" sz="1800" dirty="0">
                <a:effectLst/>
              </a:rPr>
              <a:t>Первый период царствования Александра </a:t>
            </a:r>
            <a:r>
              <a:rPr lang="en-US" sz="1800" dirty="0">
                <a:effectLst/>
              </a:rPr>
              <a:t>I</a:t>
            </a:r>
            <a:r>
              <a:rPr lang="ru-RU" sz="1800" dirty="0">
                <a:effectLst/>
              </a:rPr>
              <a:t> характеризуется, как известно, некоторой прогрессивностью части дворянской аристократии. Настроение это объясняется отзвуками французской буржуазной революции </a:t>
            </a:r>
            <a:r>
              <a:rPr lang="en-US" sz="1800" dirty="0">
                <a:effectLst/>
              </a:rPr>
              <a:t>XVIII</a:t>
            </a:r>
            <a:r>
              <a:rPr lang="ru-RU" sz="1800" dirty="0">
                <a:effectLst/>
              </a:rPr>
              <a:t> в. «Александр стал человеком двойственным или, вернее, многоликим, нерешительным, иногда непоследовательным, колеблющимся между самодержавием и республиканскими идеями, с деспотическими склонностями и вспышками либерализма; с друзьями ранней своей молодости он был приверженцем английской конституции, со Сперанским — увлекался французскими идеями, с Аракчеевым был ретроградом и сторонником полицейских мер; едва ли не бессознательно двуличный, порою откровенный, порою — законченный лицемер до такой степени, что почти оправдывает суровую оценку, данную ему Наполеоном, — «подлинный византиец». Своей нерешительностью и колебаниями он был почти так же опасен для своих приближенных, как Павел </a:t>
            </a:r>
            <a:r>
              <a:rPr lang="en-US" sz="1800" dirty="0">
                <a:effectLst/>
              </a:rPr>
              <a:t>I</a:t>
            </a:r>
            <a:r>
              <a:rPr lang="ru-RU" sz="1800" dirty="0">
                <a:effectLst/>
              </a:rPr>
              <a:t> своей вспыльчивостью». («История </a:t>
            </a:r>
            <a:r>
              <a:rPr lang="en-US" sz="1800" dirty="0">
                <a:effectLst/>
              </a:rPr>
              <a:t>XIX</a:t>
            </a:r>
            <a:r>
              <a:rPr lang="ru-RU" sz="1800" dirty="0">
                <a:effectLst/>
              </a:rPr>
              <a:t> века» под ред. профессоров </a:t>
            </a:r>
            <a:r>
              <a:rPr lang="ru-RU" sz="1800" dirty="0" err="1">
                <a:effectLst/>
              </a:rPr>
              <a:t>Лависса</a:t>
            </a:r>
            <a:r>
              <a:rPr lang="ru-RU" sz="1800" dirty="0">
                <a:effectLst/>
              </a:rPr>
              <a:t> и </a:t>
            </a:r>
            <a:r>
              <a:rPr lang="ru-RU" sz="1800" dirty="0" err="1">
                <a:effectLst/>
              </a:rPr>
              <a:t>Рамбо</a:t>
            </a:r>
            <a:r>
              <a:rPr lang="ru-RU" sz="1800" dirty="0">
                <a:effectLst/>
              </a:rPr>
              <a:t>, т. </a:t>
            </a:r>
            <a:r>
              <a:rPr lang="en-US" sz="1800" dirty="0">
                <a:effectLst/>
              </a:rPr>
              <a:t>II</a:t>
            </a:r>
            <a:r>
              <a:rPr lang="ru-RU" sz="1800" dirty="0">
                <a:effectLst/>
              </a:rPr>
              <a:t>, 1938, стр. 133).</a:t>
            </a:r>
            <a:endParaRPr lang="ru-RU" sz="1800" i="1" dirty="0">
              <a:effectLst/>
            </a:endParaRPr>
          </a:p>
          <a:p>
            <a:endParaRPr lang="ru-RU" sz="1800" dirty="0">
              <a:effectLst/>
            </a:endParaRPr>
          </a:p>
        </p:txBody>
      </p:sp>
    </p:spTree>
    <p:extLst>
      <p:ext uri="{BB962C8B-B14F-4D97-AF65-F5344CB8AC3E}">
        <p14:creationId xmlns:p14="http://schemas.microsoft.com/office/powerpoint/2010/main" val="275782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3236" y="374072"/>
            <a:ext cx="11004321" cy="6483927"/>
          </a:xfrm>
        </p:spPr>
        <p:txBody>
          <a:bodyPr>
            <a:normAutofit fontScale="85000" lnSpcReduction="20000"/>
          </a:bodyPr>
          <a:lstStyle/>
          <a:p>
            <a:pPr fontAlgn="base"/>
            <a:r>
              <a:rPr lang="ru-RU" dirty="0">
                <a:effectLst/>
                <a:latin typeface="Times New Roman" panose="02020603050405020304" pitchFamily="18" charset="0"/>
                <a:cs typeface="Times New Roman" panose="02020603050405020304" pitchFamily="18" charset="0"/>
              </a:rPr>
              <a:t>Т.О. </a:t>
            </a:r>
            <a:r>
              <a:rPr lang="ru-RU" dirty="0" err="1">
                <a:effectLst/>
                <a:latin typeface="Times New Roman" panose="02020603050405020304" pitchFamily="18" charset="0"/>
                <a:cs typeface="Times New Roman" panose="02020603050405020304" pitchFamily="18" charset="0"/>
              </a:rPr>
              <a:t>взависимости</a:t>
            </a:r>
            <a:r>
              <a:rPr lang="ru-RU" dirty="0">
                <a:effectLst/>
                <a:latin typeface="Times New Roman" panose="02020603050405020304" pitchFamily="18" charset="0"/>
                <a:cs typeface="Times New Roman" panose="02020603050405020304" pitchFamily="18" charset="0"/>
              </a:rPr>
              <a:t> от степени снижения остроты зрения на лучше видящем глазу, при использовании очков, и соответственно от возможности использования зрительного анализатора в педагогическом процессе выделяют следующие группы детей:</a:t>
            </a:r>
          </a:p>
          <a:p>
            <a:pPr fontAlgn="base"/>
            <a:r>
              <a:rPr lang="ru-RU" dirty="0">
                <a:effectLst/>
                <a:latin typeface="Times New Roman" panose="02020603050405020304" pitchFamily="18" charset="0"/>
                <a:cs typeface="Times New Roman" panose="02020603050405020304" pitchFamily="18" charset="0"/>
              </a:rPr>
              <a:t>1. – слепые – это дети с полным отсутствием зрительных ощущений, либо имеющие остаточное зрение (максимальная острота зрения – 0,04 на лучше видящем глазу с применением обычных средств коррекции – очков), либо сохранившие способность к </a:t>
            </a:r>
            <a:r>
              <a:rPr lang="ru-RU" dirty="0" err="1">
                <a:effectLst/>
                <a:latin typeface="Times New Roman" panose="02020603050405020304" pitchFamily="18" charset="0"/>
                <a:cs typeface="Times New Roman" panose="02020603050405020304" pitchFamily="18" charset="0"/>
              </a:rPr>
              <a:t>светоощущению</a:t>
            </a:r>
            <a:r>
              <a:rPr lang="ru-RU" dirty="0">
                <a:effectLst/>
                <a:latin typeface="Times New Roman" panose="02020603050405020304" pitchFamily="18" charset="0"/>
                <a:cs typeface="Times New Roman" panose="02020603050405020304" pitchFamily="18" charset="0"/>
              </a:rPr>
              <a:t>;</a:t>
            </a:r>
          </a:p>
          <a:p>
            <a:pPr fontAlgn="base"/>
            <a:r>
              <a:rPr lang="ru-RU" dirty="0">
                <a:effectLst/>
                <a:latin typeface="Times New Roman" panose="02020603050405020304" pitchFamily="18" charset="0"/>
                <a:cs typeface="Times New Roman" panose="02020603050405020304" pitchFamily="18" charset="0"/>
              </a:rPr>
              <a:t>2. – абсолютно, или тотально, слепые-дети с полным отсутствием зрительных ощущений;</a:t>
            </a:r>
          </a:p>
          <a:p>
            <a:pPr fontAlgn="base"/>
            <a:r>
              <a:rPr lang="ru-RU" dirty="0">
                <a:effectLst/>
                <a:latin typeface="Times New Roman" panose="02020603050405020304" pitchFamily="18" charset="0"/>
                <a:cs typeface="Times New Roman" panose="02020603050405020304" pitchFamily="18" charset="0"/>
              </a:rPr>
              <a:t>3. – частично, или </a:t>
            </a:r>
            <a:r>
              <a:rPr lang="ru-RU" dirty="0" err="1">
                <a:effectLst/>
                <a:latin typeface="Times New Roman" panose="02020603050405020304" pitchFamily="18" charset="0"/>
                <a:cs typeface="Times New Roman" panose="02020603050405020304" pitchFamily="18" charset="0"/>
              </a:rPr>
              <a:t>парционально</a:t>
            </a:r>
            <a:r>
              <a:rPr lang="ru-RU" dirty="0">
                <a:effectLst/>
                <a:latin typeface="Times New Roman" panose="02020603050405020304" pitchFamily="18" charset="0"/>
                <a:cs typeface="Times New Roman" panose="02020603050405020304" pitchFamily="18" charset="0"/>
              </a:rPr>
              <a:t>, слепые-дети, имеющие </a:t>
            </a:r>
            <a:r>
              <a:rPr lang="ru-RU" dirty="0" err="1">
                <a:effectLst/>
                <a:latin typeface="Times New Roman" panose="02020603050405020304" pitchFamily="18" charset="0"/>
                <a:cs typeface="Times New Roman" panose="02020603050405020304" pitchFamily="18" charset="0"/>
              </a:rPr>
              <a:t>светоощущения</a:t>
            </a:r>
            <a:r>
              <a:rPr lang="ru-RU" dirty="0">
                <a:effectLst/>
                <a:latin typeface="Times New Roman" panose="02020603050405020304" pitchFamily="18" charset="0"/>
                <a:cs typeface="Times New Roman" panose="02020603050405020304" pitchFamily="18" charset="0"/>
              </a:rPr>
              <a:t>, форменное зрение (способность к выделению фигуры из фона) с остротой зрения от 0,005 до 0,04; слабослышащие дети с остротой зрения от 0,05 до 0,2.</a:t>
            </a:r>
          </a:p>
          <a:p>
            <a:pPr fontAlgn="base"/>
            <a:r>
              <a:rPr lang="ru-RU" dirty="0">
                <a:effectLst/>
                <a:latin typeface="Times New Roman" panose="02020603050405020304" pitchFamily="18" charset="0"/>
                <a:cs typeface="Times New Roman" panose="02020603050405020304" pitchFamily="18" charset="0"/>
              </a:rPr>
              <a:t>Главное отличие данной группы детей от слепых: при выраженном снижении остроты восприятия зрительный анализатор остается основным источником восприятия информации об окружающем мире, и может использоваться в качестве ведущего в учебном процессе, включая письмо и чтение.</a:t>
            </a:r>
          </a:p>
          <a:p>
            <a:pPr fontAlgn="base"/>
            <a:r>
              <a:rPr lang="ru-RU" dirty="0">
                <a:effectLst/>
                <a:latin typeface="Times New Roman" panose="02020603050405020304" pitchFamily="18" charset="0"/>
                <a:cs typeface="Times New Roman" panose="02020603050405020304" pitchFamily="18" charset="0"/>
              </a:rPr>
              <a:t>В зависимости от времени наступления дефекта выделяют две категории детей:</a:t>
            </a:r>
          </a:p>
          <a:p>
            <a:pPr fontAlgn="base"/>
            <a:r>
              <a:rPr lang="ru-RU" dirty="0">
                <a:effectLst/>
                <a:latin typeface="Times New Roman" panose="02020603050405020304" pitchFamily="18" charset="0"/>
                <a:cs typeface="Times New Roman" panose="02020603050405020304" pitchFamily="18" charset="0"/>
              </a:rPr>
              <a:t>(1) – Слепорожденные – это дети с врожденной тотальной слепотой или ослепшие в возрасте до трех лет. Они не имеют зрительных представлений, и весь процесс психического развития осуществляется в условиях полного выпадения зрительной системы;</a:t>
            </a:r>
          </a:p>
          <a:p>
            <a:pPr fontAlgn="base"/>
            <a:r>
              <a:rPr lang="ru-RU" dirty="0">
                <a:effectLst/>
                <a:latin typeface="Times New Roman" panose="02020603050405020304" pitchFamily="18" charset="0"/>
                <a:cs typeface="Times New Roman" panose="02020603050405020304" pitchFamily="18" charset="0"/>
              </a:rPr>
              <a:t>(2) – Ослепшие дети – утратившие зрение в дошкольном возрасте и позже.</a:t>
            </a:r>
          </a:p>
          <a:p>
            <a:pPr fontAlgn="base"/>
            <a:r>
              <a:rPr lang="ru-RU" dirty="0">
                <a:effectLst/>
                <a:latin typeface="Times New Roman" panose="02020603050405020304" pitchFamily="18" charset="0"/>
                <a:cs typeface="Times New Roman" panose="02020603050405020304" pitchFamily="18" charset="0"/>
              </a:rPr>
              <a:t>Глубина и характер поражений зрительного анализатора сказывается на развитие всей сенсорной системы, определяют ведущий путь познания окружающего мира, точность и полноту восприятия образов внешнего мира.</a:t>
            </a:r>
          </a:p>
          <a:p>
            <a:endParaRPr lang="ru-RU" dirty="0"/>
          </a:p>
        </p:txBody>
      </p:sp>
    </p:spTree>
    <p:extLst>
      <p:ext uri="{BB962C8B-B14F-4D97-AF65-F5344CB8AC3E}">
        <p14:creationId xmlns:p14="http://schemas.microsoft.com/office/powerpoint/2010/main" val="2777626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6131" y="266007"/>
            <a:ext cx="11975869" cy="6591993"/>
          </a:xfrm>
        </p:spPr>
        <p:txBody>
          <a:bodyPr>
            <a:normAutofit fontScale="85000" lnSpcReduction="20000"/>
          </a:bodyPr>
          <a:lstStyle/>
          <a:p>
            <a:r>
              <a:rPr lang="ru-RU" dirty="0">
                <a:effectLst/>
              </a:rPr>
              <a:t>Все реформы первого периода царствования Александра </a:t>
            </a:r>
            <a:r>
              <a:rPr lang="en-US" dirty="0">
                <a:effectLst/>
              </a:rPr>
              <a:t>I</a:t>
            </a:r>
            <a:r>
              <a:rPr lang="ru-RU" dirty="0">
                <a:effectLst/>
              </a:rPr>
              <a:t> носят характер удовлетворения взглядов и интересов крупной знати. Этим и объясняется то равнодушие, с которым вообще дворянство встречало преобразовательные планы Александра </a:t>
            </a:r>
            <a:r>
              <a:rPr lang="en-US" dirty="0">
                <a:effectLst/>
              </a:rPr>
              <a:t>I</a:t>
            </a:r>
            <a:r>
              <a:rPr lang="ru-RU" dirty="0">
                <a:effectLst/>
              </a:rPr>
              <a:t>. Так, например, «На новую «просветительную реформу» дворянство смотрело как на сам» собою разумеющийся очередной «дар» правительства господствующему сословию» </a:t>
            </a:r>
            <a:r>
              <a:rPr lang="en-US" dirty="0" smtClean="0">
                <a:effectLst/>
              </a:rPr>
              <a:t>.</a:t>
            </a:r>
            <a:endParaRPr lang="ru-RU" i="1" dirty="0">
              <a:effectLst/>
            </a:endParaRPr>
          </a:p>
          <a:p>
            <a:r>
              <a:rPr lang="ru-RU" dirty="0">
                <a:effectLst/>
              </a:rPr>
              <a:t>Вся политика Александра </a:t>
            </a:r>
            <a:r>
              <a:rPr lang="en-US" dirty="0">
                <a:effectLst/>
              </a:rPr>
              <a:t>I</a:t>
            </a:r>
            <a:r>
              <a:rPr lang="ru-RU" dirty="0">
                <a:effectLst/>
              </a:rPr>
              <a:t> может быть охарактеризована как политика топтания на месте. Первый период царствования Александра </a:t>
            </a:r>
            <a:r>
              <a:rPr lang="en-US" dirty="0">
                <a:effectLst/>
              </a:rPr>
              <a:t>I </a:t>
            </a:r>
            <a:r>
              <a:rPr lang="ru-RU" dirty="0">
                <a:effectLst/>
              </a:rPr>
              <a:t>характеризуется покровительством просвещению. Именно в это время открываются университеты в Петербурге, Харькове и Казани. Такая политика в области просвещения легко объясняется желанием путем легких реформ отвлечь внимание от революционных идей Запада. Здесь, конечно, далеко не последнюю роль играет стремление блеснуть перед Европой своими прогрессивными мероприятиями. «Школьный устав 1804 г. и учреждение в России ряда университетов (Харьковского, Петербургского), открытие гимназий, появление определенной системы учебных заведений — было действительно прогрессивным явлением в развитии русской школы. Отмечая это, необходимо вместе с тем подчеркнуть, что реформа была предпринята в интересах дворянства</a:t>
            </a:r>
            <a:r>
              <a:rPr lang="ru-RU" dirty="0" smtClean="0">
                <a:effectLst/>
              </a:rPr>
              <a:t>».</a:t>
            </a:r>
            <a:endParaRPr lang="ru-RU" i="1" dirty="0">
              <a:effectLst/>
            </a:endParaRPr>
          </a:p>
          <a:p>
            <a:r>
              <a:rPr lang="ru-RU" dirty="0">
                <a:effectLst/>
              </a:rPr>
              <a:t>И далее, «в области просветительной Александр </a:t>
            </a:r>
            <a:r>
              <a:rPr lang="en-US" dirty="0">
                <a:effectLst/>
              </a:rPr>
              <a:t>I</a:t>
            </a:r>
            <a:r>
              <a:rPr lang="ru-RU" dirty="0">
                <a:effectLst/>
              </a:rPr>
              <a:t> и его правительство, ... воспользовались педагогическими проектами буржуазной французской революции </a:t>
            </a:r>
            <a:r>
              <a:rPr lang="en-US" dirty="0">
                <a:effectLst/>
              </a:rPr>
              <a:t>XVIII</a:t>
            </a:r>
            <a:r>
              <a:rPr lang="ru-RU" dirty="0">
                <a:effectLst/>
              </a:rPr>
              <a:t> в. с тем, чтобы обратить оружие этой революции против нее же, чтобы показать, что и самодержавие может заботиться о просвещении не хуже, чем буржуазия Франции. Этим самодержавие предполагало до известной степени ослабить растущее в передовых кругах России брожение, которое позже привело к организации тайных обществ</a:t>
            </a:r>
            <a:r>
              <a:rPr lang="ru-RU" dirty="0" smtClean="0">
                <a:effectLst/>
              </a:rPr>
              <a:t>». </a:t>
            </a:r>
            <a:r>
              <a:rPr lang="ru-RU" dirty="0">
                <a:effectLst/>
              </a:rPr>
              <a:t>С этой точки зрения вызов </a:t>
            </a:r>
            <a:r>
              <a:rPr lang="ru-RU" dirty="0" err="1">
                <a:effectLst/>
              </a:rPr>
              <a:t>Гаюи</a:t>
            </a:r>
            <a:r>
              <a:rPr lang="ru-RU" dirty="0">
                <a:effectLst/>
              </a:rPr>
              <a:t> в Россию становится вполне понятным. </a:t>
            </a:r>
            <a:r>
              <a:rPr lang="ru-RU" dirty="0" err="1">
                <a:effectLst/>
              </a:rPr>
              <a:t>Гаюи</a:t>
            </a:r>
            <a:r>
              <a:rPr lang="ru-RU" dirty="0">
                <a:effectLst/>
              </a:rPr>
              <a:t>, сознательно или бессознательно это делая, бьет именно на слабую струнку Александра </a:t>
            </a:r>
            <a:r>
              <a:rPr lang="en-US" dirty="0">
                <a:effectLst/>
              </a:rPr>
              <a:t>I</a:t>
            </a:r>
            <a:r>
              <a:rPr lang="ru-RU" dirty="0">
                <a:effectLst/>
              </a:rPr>
              <a:t>, когда в своем проекте учреждения института в России, посланном в Петербург в ответ на приглашение, с радостью отмечает, что Александру </a:t>
            </a:r>
            <a:r>
              <a:rPr lang="en-US" dirty="0">
                <a:effectLst/>
              </a:rPr>
              <a:t>I</a:t>
            </a:r>
            <a:r>
              <a:rPr lang="ru-RU" dirty="0">
                <a:effectLst/>
              </a:rPr>
              <a:t>, известному своей любовью к науке, искусству и человечеству, удалось предупредить на этом поприще англичан и немцев»</a:t>
            </a:r>
            <a:endParaRPr lang="ru-RU" dirty="0"/>
          </a:p>
        </p:txBody>
      </p:sp>
    </p:spTree>
    <p:extLst>
      <p:ext uri="{BB962C8B-B14F-4D97-AF65-F5344CB8AC3E}">
        <p14:creationId xmlns:p14="http://schemas.microsoft.com/office/powerpoint/2010/main" val="2025948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effectLst/>
              </a:rPr>
              <a:t>Цели учреждения </a:t>
            </a:r>
            <a:r>
              <a:rPr lang="ru-RU" i="1" dirty="0" err="1" smtClean="0">
                <a:effectLst/>
              </a:rPr>
              <a:t>Гаюи</a:t>
            </a:r>
            <a:r>
              <a:rPr lang="ru-RU" i="1" dirty="0" smtClean="0">
                <a:effectLst/>
              </a:rPr>
              <a:t> </a:t>
            </a:r>
            <a:endParaRPr lang="ru-RU" dirty="0"/>
          </a:p>
        </p:txBody>
      </p:sp>
      <p:sp>
        <p:nvSpPr>
          <p:cNvPr id="3" name="Объект 2"/>
          <p:cNvSpPr>
            <a:spLocks noGrp="1"/>
          </p:cNvSpPr>
          <p:nvPr>
            <p:ph idx="1"/>
          </p:nvPr>
        </p:nvSpPr>
        <p:spPr>
          <a:xfrm>
            <a:off x="581891" y="1629295"/>
            <a:ext cx="11222182" cy="4788129"/>
          </a:xfrm>
        </p:spPr>
        <p:txBody>
          <a:bodyPr>
            <a:normAutofit fontScale="92500" lnSpcReduction="10000"/>
          </a:bodyPr>
          <a:lstStyle/>
          <a:p>
            <a:r>
              <a:rPr lang="ru-RU" dirty="0">
                <a:effectLst/>
              </a:rPr>
              <a:t>Еще в 1803 г. (20 августа) в своем «Проекте учреждения для слепых в Петербурге» </a:t>
            </a:r>
            <a:r>
              <a:rPr lang="ru-RU" dirty="0" err="1">
                <a:effectLst/>
              </a:rPr>
              <a:t>Гаюи</a:t>
            </a:r>
            <a:r>
              <a:rPr lang="ru-RU" dirty="0">
                <a:effectLst/>
              </a:rPr>
              <a:t> указывал: «На обязанности каждой семьи, имеющей в своей среде слепого, </a:t>
            </a:r>
            <a:r>
              <a:rPr lang="ru-RU" dirty="0" smtClean="0">
                <a:effectLst/>
              </a:rPr>
              <a:t>равно </a:t>
            </a:r>
            <a:r>
              <a:rPr lang="ru-RU" dirty="0">
                <a:effectLst/>
              </a:rPr>
              <a:t>общества и правительства, прилагать старания — дать этим несчастным такое воспитание, которое доставило бы им возможность трудами своими снискать себе средства существования</a:t>
            </a:r>
            <a:r>
              <a:rPr lang="ru-RU" dirty="0" smtClean="0">
                <a:effectLst/>
              </a:rPr>
              <a:t>».</a:t>
            </a:r>
            <a:endParaRPr lang="ru-RU" i="1" dirty="0">
              <a:effectLst/>
            </a:endParaRPr>
          </a:p>
          <a:p>
            <a:r>
              <a:rPr lang="ru-RU" dirty="0">
                <a:effectLst/>
              </a:rPr>
              <a:t>Как мы видим, </a:t>
            </a:r>
            <a:r>
              <a:rPr lang="ru-RU" dirty="0" err="1">
                <a:effectLst/>
              </a:rPr>
              <a:t>Гаюи</a:t>
            </a:r>
            <a:r>
              <a:rPr lang="ru-RU" dirty="0">
                <a:effectLst/>
              </a:rPr>
              <a:t> считал необходимым для такой на первый взгляд простой задачи дать слепым возможность путем образования «снискать себе средства к существованию» — привлечь внимание общественности. Правда, привлечение внимания общественности понималось в смысле привлечения внимания знати и состоятельных классов к вопросам воспитания слепых.</a:t>
            </a:r>
            <a:endParaRPr lang="ru-RU" i="1" dirty="0">
              <a:effectLst/>
            </a:endParaRPr>
          </a:p>
          <a:p>
            <a:r>
              <a:rPr lang="ru-RU" dirty="0">
                <a:effectLst/>
              </a:rPr>
              <a:t>Несколько подробнее о целях организуемого им института </a:t>
            </a:r>
            <a:r>
              <a:rPr lang="ru-RU" dirty="0" err="1">
                <a:effectLst/>
              </a:rPr>
              <a:t>Гаюи</a:t>
            </a:r>
            <a:r>
              <a:rPr lang="ru-RU" dirty="0">
                <a:effectLst/>
              </a:rPr>
              <a:t> говорит в своем письме министру просвещения графу </a:t>
            </a:r>
            <a:r>
              <a:rPr lang="ru-RU" dirty="0" err="1">
                <a:effectLst/>
              </a:rPr>
              <a:t>Завадовскому</a:t>
            </a:r>
            <a:r>
              <a:rPr lang="ru-RU" dirty="0">
                <a:effectLst/>
              </a:rPr>
              <a:t> (29 ноября 1806 г.), в котором он указывает, что надеется «собрать вокруг себя слепых детей, спасти их от праздности и тунеядства, обучить полезным занятиям и заставить благословлять благотворительного монарха, управляющего их родиной, и достойных его министров» </a:t>
            </a:r>
            <a:endParaRPr lang="ru-RU" dirty="0"/>
          </a:p>
        </p:txBody>
      </p:sp>
    </p:spTree>
    <p:extLst>
      <p:ext uri="{BB962C8B-B14F-4D97-AF65-F5344CB8AC3E}">
        <p14:creationId xmlns:p14="http://schemas.microsoft.com/office/powerpoint/2010/main" val="1561350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4894" y="282633"/>
            <a:ext cx="10989425" cy="6251171"/>
          </a:xfrm>
        </p:spPr>
        <p:txBody>
          <a:bodyPr>
            <a:normAutofit fontScale="77500" lnSpcReduction="20000"/>
          </a:bodyPr>
          <a:lstStyle/>
          <a:p>
            <a:r>
              <a:rPr lang="ru-RU" dirty="0">
                <a:effectLst/>
              </a:rPr>
              <a:t>Развернутую формулировку целей и задач Института слепых </a:t>
            </a:r>
            <a:r>
              <a:rPr lang="ru-RU" dirty="0" err="1">
                <a:effectLst/>
              </a:rPr>
              <a:t>Гаюи</a:t>
            </a:r>
            <a:r>
              <a:rPr lang="ru-RU" dirty="0">
                <a:effectLst/>
              </a:rPr>
              <a:t> дает в следующем виде:</a:t>
            </a:r>
            <a:endParaRPr lang="ru-RU" i="1" dirty="0">
              <a:effectLst/>
            </a:endParaRPr>
          </a:p>
          <a:p>
            <a:r>
              <a:rPr lang="ru-RU" dirty="0" smtClean="0">
                <a:effectLst/>
              </a:rPr>
              <a:t>« </a:t>
            </a:r>
            <a:r>
              <a:rPr lang="ru-RU" dirty="0">
                <a:effectLst/>
              </a:rPr>
              <a:t>Необходимо дать возможность всем слепым заниматься, избавив их от тяжкого и опасного бремени праздности, способствующей усвоению худых привычек и даже пороков.</a:t>
            </a:r>
            <a:endParaRPr lang="ru-RU" i="1" dirty="0">
              <a:effectLst/>
            </a:endParaRPr>
          </a:p>
          <a:p>
            <a:r>
              <a:rPr lang="ru-RU" dirty="0" smtClean="0">
                <a:effectLst/>
              </a:rPr>
              <a:t>Должно </a:t>
            </a:r>
            <a:r>
              <a:rPr lang="ru-RU" dirty="0">
                <a:effectLst/>
              </a:rPr>
              <a:t>занимать их отдельно, а еще лучше сообща, работами, полезными для общества и их самих.</a:t>
            </a:r>
            <a:endParaRPr lang="ru-RU" i="1" dirty="0">
              <a:effectLst/>
            </a:endParaRPr>
          </a:p>
          <a:p>
            <a:r>
              <a:rPr lang="ru-RU" dirty="0" smtClean="0">
                <a:effectLst/>
              </a:rPr>
              <a:t>Бедным </a:t>
            </a:r>
            <a:r>
              <a:rPr lang="ru-RU" dirty="0">
                <a:effectLst/>
              </a:rPr>
              <a:t>между слепцами следует доставить источник заработка спасающего их от прошения милостыни и нищенства.</a:t>
            </a:r>
            <a:endParaRPr lang="ru-RU" i="1" dirty="0">
              <a:effectLst/>
            </a:endParaRPr>
          </a:p>
          <a:p>
            <a:pPr lvl="0"/>
            <a:r>
              <a:rPr lang="ru-RU" dirty="0">
                <a:effectLst/>
              </a:rPr>
              <a:t>Необходимо возвратить обществу праздные, но здоровые руки поводырей, существующих за счет благотворительности.</a:t>
            </a:r>
            <a:endParaRPr lang="ru-RU" i="1" dirty="0">
              <a:effectLst/>
            </a:endParaRPr>
          </a:p>
          <a:p>
            <a:pPr lvl="0"/>
            <a:r>
              <a:rPr lang="ru-RU" dirty="0">
                <a:effectLst/>
              </a:rPr>
              <a:t>Слепым из среды достаточной следует доставить возможность заниматься науками, литературой и искусствами, достигая этих целей при помощи таких же пособий, какими достигают их зрячие. Для того же, чтобы они были в состоянии, кроме этих способов, запасаться сведениями путем собственного чтения, необходимо снабдить их книгами, печатанными рельефом и научить их письму, которое послужит им средством закреплять их собственные мысли на бумаге. Оно может служить пособием и для деловых заметок.</a:t>
            </a:r>
            <a:endParaRPr lang="ru-RU" i="1" dirty="0">
              <a:effectLst/>
            </a:endParaRPr>
          </a:p>
          <a:p>
            <a:pPr lvl="0"/>
            <a:r>
              <a:rPr lang="ru-RU" dirty="0">
                <a:effectLst/>
              </a:rPr>
              <a:t>Никогда не следует упускать из виду, что слепой, потеряв такой важный орган, как глаз, имеет право на утешение, которое ему необходимо доставлять всеми средствами, выработанными в области образования слепых.</a:t>
            </a:r>
            <a:endParaRPr lang="ru-RU" i="1" dirty="0">
              <a:effectLst/>
            </a:endParaRPr>
          </a:p>
          <a:p>
            <a:pPr lvl="0"/>
            <a:r>
              <a:rPr lang="ru-RU" dirty="0">
                <a:effectLst/>
              </a:rPr>
              <a:t>Деятельность слепых следует приводить как пример всем, имеющим наклонность к лени.</a:t>
            </a:r>
            <a:endParaRPr lang="ru-RU" i="1" dirty="0">
              <a:effectLst/>
            </a:endParaRPr>
          </a:p>
          <a:p>
            <a:pPr lvl="0"/>
            <a:r>
              <a:rPr lang="ru-RU" dirty="0">
                <a:effectLst/>
              </a:rPr>
              <a:t>Они должны служить примером соревнования для зрячей молодежи, между которой могут попадаться отличающиеся кажущейся неспособностью в науках и </a:t>
            </a:r>
            <a:r>
              <a:rPr lang="ru-RU" dirty="0" err="1">
                <a:effectLst/>
              </a:rPr>
              <a:t>ремёселах</a:t>
            </a:r>
            <a:r>
              <a:rPr lang="ru-RU" dirty="0">
                <a:effectLst/>
              </a:rPr>
              <a:t>,</a:t>
            </a:r>
            <a:endParaRPr lang="ru-RU" i="1" dirty="0">
              <a:effectLst/>
            </a:endParaRPr>
          </a:p>
          <a:p>
            <a:endParaRPr lang="ru-RU" dirty="0"/>
          </a:p>
        </p:txBody>
      </p:sp>
    </p:spTree>
    <p:extLst>
      <p:ext uri="{BB962C8B-B14F-4D97-AF65-F5344CB8AC3E}">
        <p14:creationId xmlns:p14="http://schemas.microsoft.com/office/powerpoint/2010/main" val="2362675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908" y="367017"/>
            <a:ext cx="10353762" cy="3695136"/>
          </a:xfrm>
        </p:spPr>
        <p:txBody>
          <a:bodyPr/>
          <a:lstStyle/>
          <a:p>
            <a:r>
              <a:rPr lang="ru-RU" dirty="0">
                <a:effectLst/>
              </a:rPr>
              <a:t>Людям с сердцем представляется случай показать свою благотворительность, доставляя слепым возможность заработка, пользуясь их знаниями по преимуществу перед зрячими и не уменьшая против них заработной платы в таких случаях, когда первые в качестве </a:t>
            </a:r>
            <a:r>
              <a:rPr lang="ru-RU" dirty="0" err="1" smtClean="0">
                <a:effectLst/>
              </a:rPr>
              <a:t>ремеселенников</a:t>
            </a:r>
            <a:r>
              <a:rPr lang="ru-RU" dirty="0" smtClean="0">
                <a:effectLst/>
              </a:rPr>
              <a:t> </a:t>
            </a:r>
            <a:r>
              <a:rPr lang="ru-RU" dirty="0">
                <a:effectLst/>
              </a:rPr>
              <a:t>или наставников не уступают последним.</a:t>
            </a:r>
            <a:endParaRPr lang="ru-RU" i="1" dirty="0">
              <a:effectLst/>
            </a:endParaRPr>
          </a:p>
          <a:p>
            <a:r>
              <a:rPr lang="ru-RU" dirty="0" smtClean="0">
                <a:effectLst/>
              </a:rPr>
              <a:t>Наконец</a:t>
            </a:r>
            <a:r>
              <a:rPr lang="ru-RU" dirty="0">
                <a:effectLst/>
              </a:rPr>
              <a:t>, устройством институтов для слепых предоставляется каждому правительству, сочувствующему полезным изобретениям и не лишенному человеколюбивых стремлений, возможность раз решить область призрения несчастных, обиженных природой. Его заботы будут состоять, главным образом, в возбуждении между ними полезной деятельности» </a:t>
            </a:r>
            <a:endParaRPr lang="ru-RU" dirty="0"/>
          </a:p>
        </p:txBody>
      </p:sp>
    </p:spTree>
    <p:extLst>
      <p:ext uri="{BB962C8B-B14F-4D97-AF65-F5344CB8AC3E}">
        <p14:creationId xmlns:p14="http://schemas.microsoft.com/office/powerpoint/2010/main" val="977047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7293" y="450144"/>
            <a:ext cx="10353762" cy="3695136"/>
          </a:xfrm>
        </p:spPr>
        <p:txBody>
          <a:bodyPr>
            <a:normAutofit fontScale="92500" lnSpcReduction="10000"/>
          </a:bodyPr>
          <a:lstStyle/>
          <a:p>
            <a:r>
              <a:rPr lang="ru-RU" dirty="0">
                <a:effectLst/>
              </a:rPr>
              <a:t>Институт </a:t>
            </a:r>
            <a:r>
              <a:rPr lang="ru-RU" dirty="0" err="1">
                <a:effectLst/>
              </a:rPr>
              <a:t>Гаюи</a:t>
            </a:r>
            <a:r>
              <a:rPr lang="ru-RU" dirty="0">
                <a:effectLst/>
              </a:rPr>
              <a:t> не заинтересовал общества в широком смысле этого слова. Некоторая заинтересованность к учреждению, наблюдавшаяся со стороны петербургской знати в первое время, впоследствии быстро исчезла. В среде дворянства слепые встречались очень редко, и участь их не была настолько печальна, чтобы заставить высшее сословие задуматься о судьбе этого учреждения Главный же поставщик слепых — русское крепостное крестьянство — конечно, и не подозревало о существовании института. Будучи вызванным к жизни либеральными идеями, занесенными в Россию из Франции, институт неизбежно должен был погибнуть при первых волнах </a:t>
            </a:r>
            <a:r>
              <a:rPr lang="ru-RU" dirty="0" err="1">
                <a:effectLst/>
              </a:rPr>
              <a:t>александровской</a:t>
            </a:r>
            <a:r>
              <a:rPr lang="ru-RU" dirty="0">
                <a:effectLst/>
              </a:rPr>
              <a:t> реакции. Проблема образования и обучения слепых поднимается вновь и ставится на некоторую высоту при совершенно иных экономических и политических условиях, в эпоху реформ 60-х годов.</a:t>
            </a:r>
            <a:endParaRPr lang="ru-RU" i="1" dirty="0">
              <a:effectLst/>
            </a:endParaRPr>
          </a:p>
          <a:p>
            <a:endParaRPr lang="ru-RU" dirty="0"/>
          </a:p>
        </p:txBody>
      </p:sp>
    </p:spTree>
    <p:extLst>
      <p:ext uri="{BB962C8B-B14F-4D97-AF65-F5344CB8AC3E}">
        <p14:creationId xmlns:p14="http://schemas.microsoft.com/office/powerpoint/2010/main" val="2207957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3424" y="0"/>
            <a:ext cx="10353761" cy="1326321"/>
          </a:xfrm>
        </p:spPr>
        <p:txBody>
          <a:bodyPr/>
          <a:lstStyle/>
          <a:p>
            <a:r>
              <a:rPr lang="ru-RU" dirty="0">
                <a:effectLst/>
              </a:rPr>
              <a:t>Школьное обучение слепых с 1819 г. до эпохи реформ 60-х годов</a:t>
            </a:r>
            <a:endParaRPr lang="ru-RU" dirty="0"/>
          </a:p>
        </p:txBody>
      </p:sp>
      <p:sp>
        <p:nvSpPr>
          <p:cNvPr id="3" name="Объект 2"/>
          <p:cNvSpPr>
            <a:spLocks noGrp="1"/>
          </p:cNvSpPr>
          <p:nvPr>
            <p:ph idx="1"/>
          </p:nvPr>
        </p:nvSpPr>
        <p:spPr>
          <a:xfrm>
            <a:off x="432262" y="1326322"/>
            <a:ext cx="11521440" cy="5357112"/>
          </a:xfrm>
        </p:spPr>
        <p:txBody>
          <a:bodyPr>
            <a:normAutofit fontScale="70000" lnSpcReduction="20000"/>
          </a:bodyPr>
          <a:lstStyle/>
          <a:p>
            <a:r>
              <a:rPr lang="ru-RU" dirty="0">
                <a:effectLst/>
              </a:rPr>
              <a:t>Искусственно вызванная к жизни первая школа слепых в России погибла. Явление это было вполне закономерным на том общем фоне событий, который характерен для эпохи конца царствования Александра </a:t>
            </a:r>
            <a:r>
              <a:rPr lang="en-US" dirty="0">
                <a:effectLst/>
              </a:rPr>
              <a:t>I</a:t>
            </a:r>
            <a:r>
              <a:rPr lang="ru-RU" dirty="0">
                <a:effectLst/>
              </a:rPr>
              <a:t> и всего царствования Николая </a:t>
            </a:r>
            <a:r>
              <a:rPr lang="en-US" dirty="0">
                <a:effectLst/>
              </a:rPr>
              <a:t>I</a:t>
            </a:r>
            <a:r>
              <a:rPr lang="ru-RU" dirty="0">
                <a:effectLst/>
              </a:rPr>
              <a:t>.</a:t>
            </a:r>
            <a:endParaRPr lang="ru-RU" i="1" dirty="0">
              <a:effectLst/>
            </a:endParaRPr>
          </a:p>
          <a:p>
            <a:r>
              <a:rPr lang="ru-RU" dirty="0">
                <a:effectLst/>
              </a:rPr>
              <a:t>Некоторая часть офицерства и интеллигенции, побывавшая в Отечественную войну во Франции, хотя и заразилась там конституционными идеями, не осталась изолированной от общества. Всю свою работу эта группа сосредоточила в тайных обществах и масонских ложах.</a:t>
            </a:r>
            <a:endParaRPr lang="ru-RU" i="1" dirty="0">
              <a:effectLst/>
            </a:endParaRPr>
          </a:p>
          <a:p>
            <a:r>
              <a:rPr lang="ru-RU" dirty="0">
                <a:effectLst/>
              </a:rPr>
              <a:t>«Пережив все волнения и ужасы, опытно, так сказать, испытав опасность даже соседства революции и лично насмотревшись на разгром Западной Европы, Александр из нетерпеливого реформатора превратился в самого ярого охранителя внешнего и внутреннего порядка</a:t>
            </a:r>
            <a:r>
              <a:rPr lang="ru-RU" dirty="0" smtClean="0">
                <a:effectLst/>
              </a:rPr>
              <a:t>».</a:t>
            </a:r>
            <a:endParaRPr lang="ru-RU" i="1" dirty="0">
              <a:effectLst/>
            </a:endParaRPr>
          </a:p>
          <a:p>
            <a:r>
              <a:rPr lang="ru-RU" dirty="0">
                <a:effectLst/>
              </a:rPr>
              <a:t>Причину либерализма (правда, либерализма только на словах) некоторой части русского общества видят в просветительных идеях </a:t>
            </a:r>
            <a:r>
              <a:rPr lang="en-US" dirty="0">
                <a:effectLst/>
              </a:rPr>
              <a:t>XVIII</a:t>
            </a:r>
            <a:r>
              <a:rPr lang="ru-RU" dirty="0">
                <a:effectLst/>
              </a:rPr>
              <a:t> в.</a:t>
            </a:r>
            <a:endParaRPr lang="ru-RU" i="1" dirty="0">
              <a:effectLst/>
            </a:endParaRPr>
          </a:p>
          <a:p>
            <a:r>
              <a:rPr lang="ru-RU" dirty="0">
                <a:effectLst/>
              </a:rPr>
              <a:t>Это не замедлило сказаться и на вопросах просвещения в России. Уже в 1811 г. министр просвещения Разумовский начинает вести ожесточенную борьбу с всякими влияниями Запада на русские школы. Он указывает, что, «следуя дворянству., и другие сословия готовят медленную пагубу обществу воспитанием детей своих в руках иностранцев</a:t>
            </a:r>
            <a:r>
              <a:rPr lang="ru-RU" dirty="0" smtClean="0">
                <a:effectLst/>
              </a:rPr>
              <a:t>;).</a:t>
            </a:r>
            <a:endParaRPr lang="ru-RU" i="1" dirty="0">
              <a:effectLst/>
            </a:endParaRPr>
          </a:p>
          <a:p>
            <a:r>
              <a:rPr lang="ru-RU" dirty="0">
                <a:effectLst/>
              </a:rPr>
              <a:t>Такой взгляд главы русского просвещения проливает еще больше света на истинные причины отъезда </a:t>
            </a:r>
            <a:r>
              <a:rPr lang="ru-RU" dirty="0" err="1">
                <a:effectLst/>
              </a:rPr>
              <a:t>Гаюи</a:t>
            </a:r>
            <a:r>
              <a:rPr lang="ru-RU" dirty="0">
                <a:effectLst/>
              </a:rPr>
              <a:t>. С 1813 г. начинается ограждение гимназии от несвободных сословий, которые с этого времени принимаются лишь с особого разрешения министра. Наконец, в 1817 г., как уже было сказано, политика воспитания в духе «христианского благочестия» приводит к созданию министерства духовных дел и народного просвещения. Лучшими выразителями нового направления в области просвещения были попечители Казанского и Петербургского учебных округов Магницкий и Рунич.</a:t>
            </a:r>
            <a:endParaRPr lang="ru-RU" i="1" dirty="0">
              <a:effectLst/>
            </a:endParaRPr>
          </a:p>
          <a:p>
            <a:r>
              <a:rPr lang="ru-RU" dirty="0">
                <a:effectLst/>
              </a:rPr>
              <a:t>Последний, как мы увидим дальше, сыграл некоторую роль в деле «воспитания» слепых в России. «Имена (Магницкого и Рунича) затмили собою саму николаевскую эпоху», — говорит </a:t>
            </a:r>
            <a:r>
              <a:rPr lang="ru-RU" dirty="0" smtClean="0">
                <a:effectLst/>
              </a:rPr>
              <a:t>Алешинцев.</a:t>
            </a:r>
            <a:endParaRPr lang="ru-RU" i="1" dirty="0">
              <a:effectLst/>
            </a:endParaRPr>
          </a:p>
        </p:txBody>
      </p:sp>
    </p:spTree>
    <p:extLst>
      <p:ext uri="{BB962C8B-B14F-4D97-AF65-F5344CB8AC3E}">
        <p14:creationId xmlns:p14="http://schemas.microsoft.com/office/powerpoint/2010/main" val="2165594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4770" y="515389"/>
            <a:ext cx="11172305" cy="6342611"/>
          </a:xfrm>
        </p:spPr>
        <p:txBody>
          <a:bodyPr>
            <a:normAutofit fontScale="70000" lnSpcReduction="20000"/>
          </a:bodyPr>
          <a:lstStyle/>
          <a:p>
            <a:r>
              <a:rPr lang="ru-RU" dirty="0">
                <a:effectLst/>
              </a:rPr>
              <a:t>Из программ школ этого периода исключаются такие предметы, как право, философия и т. д. Место их занимает закон божий, отсутствовавший по уставу 1804 г. Однако воспитательного влияния его уже недостаточно, и в 1820 г. появляются такие «перлы» просвещения, как устав Дерптского университета, по которому разрешается употреблять и телесные наказания в гимназиях и даже в университете </a:t>
            </a:r>
            <a:endParaRPr lang="ru-RU" i="1" dirty="0">
              <a:effectLst/>
            </a:endParaRPr>
          </a:p>
          <a:p>
            <a:r>
              <a:rPr lang="ru-RU" dirty="0">
                <a:effectLst/>
              </a:rPr>
              <a:t>Царствование Николая </a:t>
            </a:r>
            <a:r>
              <a:rPr lang="en-US" dirty="0">
                <a:effectLst/>
              </a:rPr>
              <a:t>I</a:t>
            </a:r>
            <a:r>
              <a:rPr lang="ru-RU" dirty="0">
                <a:effectLst/>
              </a:rPr>
              <a:t> ничего нового не внесло в создавшиеся условия. «Не руководствуясь идеями, не строя планов, Николай поставил себе задачей, — говорит Ключевский («Курс лекций»),— ничего не переменять, не вводить ничего нового в основания, а только поддерживать существующий порядок, восполнять пробелы, чинить обнаружившиеся ветхости при помощи практического законодательства и все это делать без всякого участия общества, даже с подавлением общественной самодеятельности, одними правительственными средствами». В стране царит шпионаж, палочная дисциплина. Изоляция России от внешнего мира становится лозунгом всего царствования Николая </a:t>
            </a:r>
            <a:r>
              <a:rPr lang="en-US" dirty="0">
                <a:effectLst/>
              </a:rPr>
              <a:t>I</a:t>
            </a:r>
            <a:r>
              <a:rPr lang="ru-RU" dirty="0">
                <a:effectLst/>
              </a:rPr>
              <a:t>.</a:t>
            </a:r>
            <a:endParaRPr lang="ru-RU" i="1" dirty="0">
              <a:effectLst/>
            </a:endParaRPr>
          </a:p>
          <a:p>
            <a:r>
              <a:rPr lang="ru-RU" dirty="0">
                <a:effectLst/>
              </a:rPr>
              <a:t>В области просвещения, естественно, также не наблюдается никаких перемен к лучшему.</a:t>
            </a:r>
            <a:endParaRPr lang="ru-RU" i="1" dirty="0">
              <a:effectLst/>
            </a:endParaRPr>
          </a:p>
          <a:p>
            <a:r>
              <a:rPr lang="ru-RU" dirty="0">
                <a:effectLst/>
              </a:rPr>
              <a:t>В своем рескрипте «Об основах нового устройства учебных заведений» на имя министра народного просвещения Шишкова император указывал: «Я желаю, чтобы для оного (народного воспитания) были постановлены правила, вполне соответствующие истинным потребностям и положению государства. Для сего необходимо, чтоб повсюду предметы учения и самые способы преподавания были по возможности соображаемы с будущим вероятным предназначением обучающихся, чтобы каждый, вместе с здравыми, для всех общими понятиями о вере, законах и нравственности, приобретал познания, наиболее для него нужные, могущие служить к улучшению его участи, и, не был ниже своего состояния, также не стремился чрез меру возвыситься над тем, в коем, по обыкновенному течению дел, ему суждено оставаться» </a:t>
            </a:r>
            <a:r>
              <a:rPr lang="ru-RU" dirty="0" smtClean="0">
                <a:effectLst/>
              </a:rPr>
              <a:t>.</a:t>
            </a:r>
            <a:endParaRPr lang="ru-RU" i="1" dirty="0">
              <a:effectLst/>
            </a:endParaRPr>
          </a:p>
          <a:p>
            <a:r>
              <a:rPr lang="ru-RU" dirty="0">
                <a:effectLst/>
              </a:rPr>
              <a:t>В основу школьного устава 1828 г. и легло: «Полное подавление частной инициативы в области народного образования, проведение строго сословного принципа, национализм, православный дух и полицейский надзор за школой</a:t>
            </a:r>
            <a:r>
              <a:rPr lang="ru-RU" dirty="0" smtClean="0">
                <a:effectLst/>
              </a:rPr>
              <a:t>».</a:t>
            </a:r>
            <a:endParaRPr lang="ru-RU" i="1" dirty="0">
              <a:effectLst/>
            </a:endParaRPr>
          </a:p>
          <a:p>
            <a:r>
              <a:rPr lang="ru-RU" dirty="0">
                <a:effectLst/>
              </a:rPr>
              <a:t>Все функции образования, обучения, а главное призрения слепых сосредоточиваются в Императорском человеколюбивом обществе</a:t>
            </a:r>
            <a:endParaRPr lang="ru-RU" dirty="0"/>
          </a:p>
          <a:p>
            <a:endParaRPr lang="ru-RU" dirty="0"/>
          </a:p>
        </p:txBody>
      </p:sp>
    </p:spTree>
    <p:extLst>
      <p:ext uri="{BB962C8B-B14F-4D97-AF65-F5344CB8AC3E}">
        <p14:creationId xmlns:p14="http://schemas.microsoft.com/office/powerpoint/2010/main" val="939388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effectLst/>
              </a:rPr>
              <a:t>Императорское человеколюбивое общество. </a:t>
            </a:r>
            <a:endParaRPr lang="ru-RU" dirty="0"/>
          </a:p>
        </p:txBody>
      </p:sp>
      <p:sp>
        <p:nvSpPr>
          <p:cNvPr id="3" name="Объект 2"/>
          <p:cNvSpPr>
            <a:spLocks noGrp="1"/>
          </p:cNvSpPr>
          <p:nvPr>
            <p:ph idx="1"/>
          </p:nvPr>
        </p:nvSpPr>
        <p:spPr/>
        <p:txBody>
          <a:bodyPr>
            <a:normAutofit fontScale="92500" lnSpcReduction="20000"/>
          </a:bodyPr>
          <a:lstStyle/>
          <a:p>
            <a:r>
              <a:rPr lang="ru-RU" dirty="0">
                <a:effectLst/>
              </a:rPr>
              <a:t>Императорское человеколюбивое общество основано было в первый период царствования Александра </a:t>
            </a:r>
            <a:r>
              <a:rPr lang="en-US" dirty="0">
                <a:effectLst/>
              </a:rPr>
              <a:t>I</a:t>
            </a:r>
            <a:r>
              <a:rPr lang="ru-RU" dirty="0">
                <a:effectLst/>
              </a:rPr>
              <a:t> (1802) под названием «Благотворительного общества». Организация этого общества, как и другие «реформы» Александра </a:t>
            </a:r>
            <a:r>
              <a:rPr lang="en-US" dirty="0">
                <a:effectLst/>
              </a:rPr>
              <a:t>I</a:t>
            </a:r>
            <a:r>
              <a:rPr lang="ru-RU" dirty="0">
                <a:effectLst/>
              </a:rPr>
              <a:t>, объясняется влиянием Запада, верней желанием ни в чем не уступать Западной Европе. В рескрипте на имя своего камергера </a:t>
            </a:r>
            <a:r>
              <a:rPr lang="ru-RU" dirty="0" err="1">
                <a:effectLst/>
              </a:rPr>
              <a:t>Витовтова</a:t>
            </a:r>
            <a:r>
              <a:rPr lang="ru-RU" dirty="0">
                <a:effectLst/>
              </a:rPr>
              <a:t> Александр говорит: «Обыкновенное подаяние нищим умножает только число оных, не успокоит старца, отягощенного летами, не возвратит здоровье юноше, увядающему на заре дней своих, не избавит от смерти или позора младенца, долженствующего быть подпорой отечества. Нередко также наглый тунеядец похищает от руки благодетельной то, что назначено было отцу семейства, томящемуся на одре смерти и отчаяния. Из сего следует, что растроганным' быть наружным и весьма часто обманчивым видом нищеты и убожества не есть еще благодеяние. </a:t>
            </a:r>
            <a:endParaRPr lang="ru-RU" i="1" dirty="0">
              <a:effectLst/>
            </a:endParaRPr>
          </a:p>
          <a:p>
            <a:endParaRPr lang="ru-RU" dirty="0"/>
          </a:p>
        </p:txBody>
      </p:sp>
    </p:spTree>
    <p:extLst>
      <p:ext uri="{BB962C8B-B14F-4D97-AF65-F5344CB8AC3E}">
        <p14:creationId xmlns:p14="http://schemas.microsoft.com/office/powerpoint/2010/main" val="1810843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356" y="0"/>
            <a:ext cx="10353761" cy="1326321"/>
          </a:xfrm>
        </p:spPr>
        <p:txBody>
          <a:bodyPr/>
          <a:lstStyle/>
          <a:p>
            <a:r>
              <a:rPr lang="ru-RU" dirty="0" smtClean="0"/>
              <a:t>Александр </a:t>
            </a:r>
            <a:r>
              <a:rPr lang="en-US" dirty="0" smtClean="0"/>
              <a:t>I</a:t>
            </a:r>
            <a:r>
              <a:rPr lang="ru-RU" dirty="0" smtClean="0"/>
              <a:t/>
            </a:r>
            <a:br>
              <a:rPr lang="ru-RU" dirty="0" smtClean="0"/>
            </a:br>
            <a:r>
              <a:rPr lang="ru-RU" dirty="0" smtClean="0"/>
              <a:t>(1777-1825)</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5161" y="1326321"/>
            <a:ext cx="7292150" cy="4738816"/>
          </a:xfrm>
        </p:spPr>
      </p:pic>
    </p:spTree>
    <p:extLst>
      <p:ext uri="{BB962C8B-B14F-4D97-AF65-F5344CB8AC3E}">
        <p14:creationId xmlns:p14="http://schemas.microsoft.com/office/powerpoint/2010/main" val="229742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9708" y="346363"/>
            <a:ext cx="10834255" cy="6192981"/>
          </a:xfrm>
        </p:spPr>
        <p:txBody>
          <a:bodyPr>
            <a:normAutofit fontScale="92500" lnSpcReduction="20000"/>
          </a:bodyPr>
          <a:lstStyle/>
          <a:p>
            <a:r>
              <a:rPr lang="ru-RU" dirty="0">
                <a:effectLst/>
              </a:rPr>
              <a:t>Надлежит искать несчастных в самом жилище их — в сей обители плача и страдания», и дальше: «возможность произвести в действие столь богоугодное дело доказывается самим опытом у многих просвещенных народов, а особливо в Гамбурге</a:t>
            </a:r>
            <a:r>
              <a:rPr lang="ru-RU" dirty="0" smtClean="0">
                <a:effectLst/>
              </a:rPr>
              <a:t>». </a:t>
            </a:r>
            <a:r>
              <a:rPr lang="ru-RU" dirty="0">
                <a:effectLst/>
              </a:rPr>
              <a:t>Таким образом, организация эта с момента своего возникновения преследовала исключительно цель благотворительного призрения. В задачи ее никогда не входило образование и воспитание вообще и образование и воспитание слепых в частности. Чтобы показать, как «близко к сердцу» своему он принимает это новое общество, а в действительности, чтобы подтолкнуть к участию и денежным пожертвованиям всю дворянскую знать, Александр в том же рескрипте обещался взять «под особливое и непосредственное покровительство свое» это общество. Первых трех членов этого общества назначил император, каждый из последующих членов избирался уже состоящими в обществе членами и утверждался императором. Так создалось общество, при котором был создан медико-филантропический комитет. Деятельность этого комитета для нас может быть интересна лишь тем, что уже в 1809 г. им была открыта глазная лечебница в Петербурге на 10 кроватей. В 1805 г. был создан Попечительный о бедных комитет, задача которого состояла в оказании денежной помощи бедным. Для этой цели комитет получал из министерства финансов по 40 тысяч рублей ежегодно. Оба эти комитета работали независимо друг от друга и без общего плана. В 1812 г. делается попытка слить комитеты путем объединения штатов. В 1816 г, проект такого слияния утверждается и создается общество, которое и получает название Императорского человеколюбивого общества</a:t>
            </a:r>
            <a:endParaRPr lang="ru-RU" dirty="0"/>
          </a:p>
        </p:txBody>
      </p:sp>
    </p:spTree>
    <p:extLst>
      <p:ext uri="{BB962C8B-B14F-4D97-AF65-F5344CB8AC3E}">
        <p14:creationId xmlns:p14="http://schemas.microsoft.com/office/powerpoint/2010/main" val="3817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effectLst/>
                <a:latin typeface="Times New Roman" panose="02020603050405020304" pitchFamily="18" charset="0"/>
                <a:cs typeface="Times New Roman" panose="02020603050405020304" pitchFamily="18" charset="0"/>
              </a:rPr>
              <a:t>Психологическая структура </a:t>
            </a:r>
            <a:r>
              <a:rPr lang="ru-RU" b="0" dirty="0" smtClean="0">
                <a:effectLst/>
                <a:latin typeface="Times New Roman" panose="02020603050405020304" pitchFamily="18" charset="0"/>
                <a:cs typeface="Times New Roman" panose="02020603050405020304" pitchFamily="18" charset="0"/>
              </a:rPr>
              <a:t>дефекта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fontAlgn="base"/>
            <a:r>
              <a:rPr lang="ru-RU" dirty="0">
                <a:effectLst/>
                <a:latin typeface="Times New Roman" panose="02020603050405020304" pitchFamily="18" charset="0"/>
                <a:cs typeface="Times New Roman" panose="02020603050405020304" pitchFamily="18" charset="0"/>
              </a:rPr>
              <a:t>Первично – нарушения зрительной функции</a:t>
            </a:r>
          </a:p>
          <a:p>
            <a:pPr fontAlgn="base"/>
            <a:r>
              <a:rPr lang="ru-RU" dirty="0">
                <a:effectLst/>
                <a:latin typeface="Times New Roman" panose="02020603050405020304" pitchFamily="18" charset="0"/>
                <a:cs typeface="Times New Roman" panose="02020603050405020304" pitchFamily="18" charset="0"/>
              </a:rPr>
              <a:t>Вторично – нарушения ориентации в пространстве, предметной деятельности, моторики.</a:t>
            </a:r>
          </a:p>
          <a:p>
            <a:pPr fontAlgn="base"/>
            <a:r>
              <a:rPr lang="ru-RU" dirty="0">
                <a:effectLst/>
                <a:latin typeface="Times New Roman" panose="02020603050405020304" pitchFamily="18" charset="0"/>
                <a:cs typeface="Times New Roman" panose="02020603050405020304" pitchFamily="18" charset="0"/>
              </a:rPr>
              <a:t>Вторично – нарушение эмоционально-волевой сферы.</a:t>
            </a:r>
          </a:p>
          <a:p>
            <a:pPr fontAlgn="base"/>
            <a:r>
              <a:rPr lang="ru-RU" dirty="0" err="1">
                <a:effectLst/>
                <a:latin typeface="Times New Roman" panose="02020603050405020304" pitchFamily="18" charset="0"/>
                <a:cs typeface="Times New Roman" panose="02020603050405020304" pitchFamily="18" charset="0"/>
              </a:rPr>
              <a:t>Третично</a:t>
            </a:r>
            <a:r>
              <a:rPr lang="ru-RU" dirty="0">
                <a:effectLst/>
                <a:latin typeface="Times New Roman" panose="02020603050405020304" pitchFamily="18" charset="0"/>
                <a:cs typeface="Times New Roman" panose="02020603050405020304" pitchFamily="18" charset="0"/>
              </a:rPr>
              <a:t> – нарушение социализации, адаптации, личности, характера.</a:t>
            </a:r>
          </a:p>
          <a:p>
            <a:pPr fontAlgn="base"/>
            <a:r>
              <a:rPr lang="ru-RU" dirty="0" err="1">
                <a:effectLst/>
                <a:latin typeface="Times New Roman" panose="02020603050405020304" pitchFamily="18" charset="0"/>
                <a:cs typeface="Times New Roman" panose="02020603050405020304" pitchFamily="18" charset="0"/>
              </a:rPr>
              <a:t>Третично</a:t>
            </a:r>
            <a:r>
              <a:rPr lang="ru-RU" dirty="0">
                <a:effectLst/>
                <a:latin typeface="Times New Roman" panose="02020603050405020304" pitchFamily="18" charset="0"/>
                <a:cs typeface="Times New Roman" panose="02020603050405020304" pitchFamily="18" charset="0"/>
              </a:rPr>
              <a:t> – нарушение – познавательные функции, связанные с нарушением визуального контроля.</a:t>
            </a:r>
          </a:p>
          <a:p>
            <a:endParaRPr lang="ru-RU" dirty="0"/>
          </a:p>
        </p:txBody>
      </p:sp>
    </p:spTree>
    <p:extLst>
      <p:ext uri="{BB962C8B-B14F-4D97-AF65-F5344CB8AC3E}">
        <p14:creationId xmlns:p14="http://schemas.microsoft.com/office/powerpoint/2010/main" val="3766200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8145" y="498764"/>
            <a:ext cx="10519412" cy="5292436"/>
          </a:xfrm>
        </p:spPr>
        <p:txBody>
          <a:bodyPr>
            <a:normAutofit fontScale="92500" lnSpcReduction="20000"/>
          </a:bodyPr>
          <a:lstStyle/>
          <a:p>
            <a:r>
              <a:rPr lang="ru-RU" dirty="0">
                <a:effectLst/>
              </a:rPr>
              <a:t>В 1816 г. главный попечитель Человеколюбивого общества князь Голицын, желая избавить «множество бедных от крайней нищеты и явного позора», а «милосердием движимых граждан от тягот частного благодеяния», предлагает занять этих бедных трудам: «от того умножится число </a:t>
            </a:r>
            <a:r>
              <a:rPr lang="ru-RU" dirty="0" err="1">
                <a:effectLst/>
              </a:rPr>
              <a:t>ремёселенников</a:t>
            </a:r>
            <a:r>
              <a:rPr lang="ru-RU" dirty="0">
                <a:effectLst/>
              </a:rPr>
              <a:t> и на разные работы способных людей и распространится дух трудолюбия,, столь много способствующий сохранению добрых нравов в </a:t>
            </a:r>
            <a:r>
              <a:rPr lang="ru-RU" dirty="0" smtClean="0">
                <a:effectLst/>
              </a:rPr>
              <a:t>народе». Для </a:t>
            </a:r>
            <a:r>
              <a:rPr lang="ru-RU" dirty="0">
                <a:effectLst/>
              </a:rPr>
              <a:t>этих целей князь Голицын не нашел лучшего средства, как увеличить число комитетов Человеколюбивого общества.</a:t>
            </a:r>
            <a:endParaRPr lang="ru-RU" i="1" dirty="0">
              <a:effectLst/>
            </a:endParaRPr>
          </a:p>
          <a:p>
            <a:r>
              <a:rPr lang="ru-RU" dirty="0">
                <a:effectLst/>
              </a:rPr>
              <a:t>Совет Человеколюбивого общества избирался общим собранием его членов и утверждался императором. В его ведении были все центральные и местные комитеты и все денежные средства. Общий отчет за год и списки «благотворителей» представлялись императору, что, конечно, служило стимулом для большего притока пожертвований. Ревизионной комиссии при совете не было, но каждый член совета мог, когда ему вздумается, произвести ревизию любого подведомственного Человеколюбивому обществу учреждения. Капитал в </a:t>
            </a:r>
            <a:r>
              <a:rPr lang="ru-RU" dirty="0" smtClean="0">
                <a:effectLst/>
              </a:rPr>
              <a:t>10 </a:t>
            </a:r>
            <a:r>
              <a:rPr lang="ru-RU" dirty="0">
                <a:effectLst/>
              </a:rPr>
              <a:t>тысяч рублей, полученный при слиянии канцелярий комитетов, перешел в распоряжение совета. Комитету министров предписано было отпускать совету ежегодно около 150 тысяч рублей. (Интересно, что эти ассигнования брались из средств распущенной в 1812 </a:t>
            </a:r>
            <a:r>
              <a:rPr lang="ru-RU" i="1" dirty="0">
                <a:effectLst/>
              </a:rPr>
              <a:t>г </a:t>
            </a:r>
            <a:r>
              <a:rPr lang="ru-RU" dirty="0">
                <a:effectLst/>
              </a:rPr>
              <a:t>французской труппы)</a:t>
            </a:r>
            <a:endParaRPr lang="ru-RU" dirty="0"/>
          </a:p>
        </p:txBody>
      </p:sp>
    </p:spTree>
    <p:extLst>
      <p:ext uri="{BB962C8B-B14F-4D97-AF65-F5344CB8AC3E}">
        <p14:creationId xmlns:p14="http://schemas.microsoft.com/office/powerpoint/2010/main" val="2048732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0871" y="346364"/>
            <a:ext cx="10826686" cy="6511636"/>
          </a:xfrm>
        </p:spPr>
        <p:txBody>
          <a:bodyPr>
            <a:normAutofit lnSpcReduction="10000"/>
          </a:bodyPr>
          <a:lstStyle/>
          <a:p>
            <a:r>
              <a:rPr lang="ru-RU" dirty="0">
                <a:effectLst/>
              </a:rPr>
              <a:t>В 1817 г. создается Ученый комитет при Совете, главное назначение его — издание журнала общества. В 1827 г. прекращается выход в свет этого журнала, а сам комитет ликвидируется в 1832 г</a:t>
            </a:r>
            <a:r>
              <a:rPr lang="ru-RU" dirty="0" smtClean="0">
                <a:effectLst/>
              </a:rPr>
              <a:t>.</a:t>
            </a:r>
            <a:endParaRPr lang="ru-RU" i="1" dirty="0">
              <a:effectLst/>
            </a:endParaRPr>
          </a:p>
          <a:p>
            <a:r>
              <a:rPr lang="ru-RU" dirty="0">
                <a:effectLst/>
              </a:rPr>
              <a:t>Видимо, даже и здесь николаевская цензура сделала свое дело. В ведение совета Человеколюбивого общества и переходит Институт слепых. О жизни института в период его основания до 1819 г. письмоводитель канцелярии совета Троицкий нашел нужным сказать лишь, что институт состоял «под управлением французского профессора и его помощника</a:t>
            </a:r>
            <a:r>
              <a:rPr lang="ru-RU" dirty="0" smtClean="0">
                <a:effectLst/>
              </a:rPr>
              <a:t>».</a:t>
            </a:r>
            <a:endParaRPr lang="ru-RU" i="1" dirty="0">
              <a:effectLst/>
            </a:endParaRPr>
          </a:p>
          <a:p>
            <a:r>
              <a:rPr lang="ru-RU" dirty="0">
                <a:effectLst/>
              </a:rPr>
              <a:t>К этому он прибавил крайне неполный перечень учебных предметов и назвал размер ассигнований на содержание Института слепых, при В. </a:t>
            </a:r>
            <a:r>
              <a:rPr lang="ru-RU" dirty="0" err="1">
                <a:effectLst/>
              </a:rPr>
              <a:t>Гаюи</a:t>
            </a:r>
            <a:r>
              <a:rPr lang="ru-RU" dirty="0">
                <a:effectLst/>
              </a:rPr>
              <a:t>.</a:t>
            </a:r>
            <a:endParaRPr lang="ru-RU" i="1" dirty="0">
              <a:effectLst/>
            </a:endParaRPr>
          </a:p>
          <a:p>
            <a:r>
              <a:rPr lang="ru-RU" dirty="0">
                <a:effectLst/>
              </a:rPr>
              <a:t>Характеризуя деятельность совета по царствованиям, Троицкий отдает дань благодарности и рассыпается в похвалах каждому монарху за оказанные им институту благодеяния. Но о «благодетельном» влиянии николаевской эпохи на Институт слепых даже этот чиновник не говорит ни слова. Институт слепых вовсе выпадает из списка «облагодетельствованных» императором учреждений Человеколюбивого общества. И действительно, об этом периоде жалкого существования заведения для слепых лучше было ничего не говорить.</a:t>
            </a:r>
            <a:endParaRPr lang="ru-RU" i="1" dirty="0">
              <a:effectLst/>
            </a:endParaRPr>
          </a:p>
          <a:p>
            <a:endParaRPr lang="ru-RU" dirty="0"/>
          </a:p>
        </p:txBody>
      </p:sp>
    </p:spTree>
    <p:extLst>
      <p:ext uri="{BB962C8B-B14F-4D97-AF65-F5344CB8AC3E}">
        <p14:creationId xmlns:p14="http://schemas.microsoft.com/office/powerpoint/2010/main" val="114282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8797" y="0"/>
            <a:ext cx="10353761" cy="1326321"/>
          </a:xfrm>
        </p:spPr>
        <p:txBody>
          <a:bodyPr/>
          <a:lstStyle/>
          <a:p>
            <a:r>
              <a:rPr lang="ru-RU" dirty="0" smtClean="0"/>
              <a:t>Цели института</a:t>
            </a:r>
            <a:endParaRPr lang="ru-RU" dirty="0"/>
          </a:p>
        </p:txBody>
      </p:sp>
      <p:sp>
        <p:nvSpPr>
          <p:cNvPr id="3" name="Объект 2"/>
          <p:cNvSpPr>
            <a:spLocks noGrp="1"/>
          </p:cNvSpPr>
          <p:nvPr>
            <p:ph idx="1"/>
          </p:nvPr>
        </p:nvSpPr>
        <p:spPr>
          <a:xfrm>
            <a:off x="522514" y="996043"/>
            <a:ext cx="11283043" cy="5633357"/>
          </a:xfrm>
        </p:spPr>
        <p:txBody>
          <a:bodyPr>
            <a:normAutofit fontScale="92500" lnSpcReduction="20000"/>
          </a:bodyPr>
          <a:lstStyle/>
          <a:p>
            <a:r>
              <a:rPr lang="ru-RU" i="1" dirty="0" smtClean="0">
                <a:effectLst/>
              </a:rPr>
              <a:t> </a:t>
            </a:r>
            <a:r>
              <a:rPr lang="ru-RU" dirty="0">
                <a:effectLst/>
              </a:rPr>
              <a:t>Цели института вполне соответствовали задачам своего времени и того ведомства, в ведении которого он находился. По положению, составленному советом Человеколюбивого общества и утвержденному в 1819 г., «в заведение постановлено было принимать тех слепцов всякого возраста, которые лишены средств к своему пропитанию, и обучать грамоте и музыке способных к тому, направляя дарования их к существенной для них пользе и прославлению бога и отвлекая от праздности, занимать их полезными и приличными физическому состоянию их упражнениями» </a:t>
            </a:r>
          </a:p>
          <a:p>
            <a:r>
              <a:rPr lang="ru-RU" dirty="0" smtClean="0">
                <a:effectLst/>
              </a:rPr>
              <a:t>1</a:t>
            </a:r>
            <a:r>
              <a:rPr lang="ru-RU" dirty="0">
                <a:effectLst/>
              </a:rPr>
              <a:t>) призрение становится основном задачей Института слепых; 2) общее образование сводится к начаткам грамоты; 3) музыке отводится видное место, вероятно потому, что музыка в Институте слепых сводилась в основном к церковному пению; 4) о профессиональной подготовке нет и речи. Все сводится к упражнениям, но они даются не с целью какой-либо трудовой подготовки учащихся, а исключительно для «отвлечения от праздности». Если учесть, что такие цели ставились перед институтом официально, то не трудно представить себе, как они преломлялись практически И хотя некоторые ревностные патриоты института (как, например, </a:t>
            </a:r>
            <a:r>
              <a:rPr lang="ru-RU" dirty="0" err="1">
                <a:effectLst/>
              </a:rPr>
              <a:t>Пилецкий</a:t>
            </a:r>
            <a:r>
              <a:rPr lang="ru-RU" dirty="0">
                <a:effectLst/>
              </a:rPr>
              <a:t> в 1823—1824 гг. или Троицкий в 1827 г.) лицемерно заявляли о том, что «учебная часть в институте поставлена была на образцовую </a:t>
            </a:r>
            <a:r>
              <a:rPr lang="ru-RU" dirty="0" smtClean="0">
                <a:effectLst/>
              </a:rPr>
              <a:t>высоту», факты </a:t>
            </a:r>
            <a:r>
              <a:rPr lang="ru-RU" dirty="0">
                <a:effectLst/>
              </a:rPr>
              <a:t>убеждают нас в противоположном, Не напрасно же в 1864 г. директор института </a:t>
            </a:r>
            <a:r>
              <a:rPr lang="ru-RU" dirty="0" err="1">
                <a:effectLst/>
              </a:rPr>
              <a:t>Эссин</a:t>
            </a:r>
            <a:r>
              <a:rPr lang="ru-RU" dirty="0">
                <a:effectLst/>
              </a:rPr>
              <a:t> указывал, что «из богаделенного институту следует дать характер заведения учебного</a:t>
            </a:r>
            <a:r>
              <a:rPr lang="ru-RU" dirty="0" smtClean="0">
                <a:effectLst/>
              </a:rPr>
              <a:t>».</a:t>
            </a:r>
            <a:endParaRPr lang="ru-RU" dirty="0"/>
          </a:p>
        </p:txBody>
      </p:sp>
    </p:spTree>
    <p:extLst>
      <p:ext uri="{BB962C8B-B14F-4D97-AF65-F5344CB8AC3E}">
        <p14:creationId xmlns:p14="http://schemas.microsoft.com/office/powerpoint/2010/main" val="2443926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157" y="0"/>
            <a:ext cx="10369485" cy="930729"/>
          </a:xfrm>
        </p:spPr>
        <p:txBody>
          <a:bodyPr/>
          <a:lstStyle/>
          <a:p>
            <a:r>
              <a:rPr lang="ru-RU" dirty="0">
                <a:effectLst/>
              </a:rPr>
              <a:t>	</a:t>
            </a:r>
            <a:r>
              <a:rPr lang="ru-RU" dirty="0" smtClean="0">
                <a:effectLst/>
              </a:rPr>
              <a:t>Педагоги </a:t>
            </a:r>
            <a:r>
              <a:rPr lang="ru-RU" dirty="0">
                <a:effectLst/>
              </a:rPr>
              <a:t>и учащиеся</a:t>
            </a:r>
            <a:endParaRPr lang="ru-RU" dirty="0"/>
          </a:p>
        </p:txBody>
      </p:sp>
      <p:sp>
        <p:nvSpPr>
          <p:cNvPr id="3" name="Объект 2"/>
          <p:cNvSpPr>
            <a:spLocks noGrp="1"/>
          </p:cNvSpPr>
          <p:nvPr>
            <p:ph idx="1"/>
          </p:nvPr>
        </p:nvSpPr>
        <p:spPr>
          <a:xfrm>
            <a:off x="0" y="685800"/>
            <a:ext cx="12192000" cy="6172200"/>
          </a:xfrm>
        </p:spPr>
        <p:txBody>
          <a:bodyPr>
            <a:normAutofit fontScale="85000" lnSpcReduction="10000"/>
          </a:bodyPr>
          <a:lstStyle/>
          <a:p>
            <a:r>
              <a:rPr lang="ru-RU" dirty="0">
                <a:effectLst/>
              </a:rPr>
              <a:t>По положению 1819 г. в институте обязанности главных педагогов выполняли два надзирателя, законоучитель (он же с 1824 г. и священник институтской церкви) и, судя по письмам </a:t>
            </a:r>
            <a:r>
              <a:rPr lang="ru-RU" dirty="0" err="1">
                <a:effectLst/>
              </a:rPr>
              <a:t>Пилецкого</a:t>
            </a:r>
            <a:r>
              <a:rPr lang="ru-RU" dirty="0">
                <a:effectLst/>
              </a:rPr>
              <a:t>, учителя музыки. Изменение штата работников института в 1858 г. не коснулось этих лиц. Говорить о специальной под готовке этих педагогов, конечно, не приходится. «Судя по теперешнему состоянию института, — говорит </a:t>
            </a:r>
            <a:r>
              <a:rPr lang="ru-RU" dirty="0" err="1">
                <a:effectLst/>
              </a:rPr>
              <a:t>Скребицкий</a:t>
            </a:r>
            <a:r>
              <a:rPr lang="ru-RU" dirty="0">
                <a:effectLst/>
              </a:rPr>
              <a:t>, — большинство  их [преемников </a:t>
            </a:r>
            <a:r>
              <a:rPr lang="ru-RU" dirty="0" err="1">
                <a:effectLst/>
              </a:rPr>
              <a:t>Гаюи</a:t>
            </a:r>
            <a:r>
              <a:rPr lang="ru-RU" dirty="0">
                <a:effectLst/>
              </a:rPr>
              <a:t>], не понимая настоящей задачи заведения, смотрело на свою должность, как на безмятежную синекуру, а на слепых, как на предлог пристроиться к месту, пользуясь благами служебного положения, не сопряженного с ответственностью за </a:t>
            </a:r>
            <a:r>
              <a:rPr lang="ru-RU" dirty="0" err="1">
                <a:effectLst/>
              </a:rPr>
              <a:t>недеятельность</a:t>
            </a:r>
            <a:r>
              <a:rPr lang="ru-RU" dirty="0">
                <a:effectLst/>
              </a:rPr>
              <a:t>, нерадение или незнание</a:t>
            </a:r>
            <a:r>
              <a:rPr lang="ru-RU" dirty="0" smtClean="0">
                <a:effectLst/>
              </a:rPr>
              <a:t>».</a:t>
            </a:r>
            <a:endParaRPr lang="ru-RU" i="1" dirty="0">
              <a:effectLst/>
            </a:endParaRPr>
          </a:p>
          <a:p>
            <a:r>
              <a:rPr lang="ru-RU" dirty="0">
                <a:effectLst/>
              </a:rPr>
              <a:t>По положению 1819 г. количество слепых, принимаемых в институт, и приемный их возраст не ограничивались никакими </a:t>
            </a:r>
            <a:r>
              <a:rPr lang="ru-RU" dirty="0" smtClean="0">
                <a:effectLst/>
              </a:rPr>
              <a:t>пределами. </a:t>
            </a:r>
            <a:r>
              <a:rPr lang="ru-RU" dirty="0">
                <a:effectLst/>
              </a:rPr>
              <a:t>Все же учащимися институт не был полностью укомплектован. Были приняты даже такие меры, как отыскивание спелых воспитанников при содействии губернаторов, но эти меры ни к чему не привели. Наконец, в 1821 г. комитет министров издал распоряжение о переводе в институт из богадельни взрослых слепых. В письме к Руничу (20 декабря 1823 г.) директор </a:t>
            </a:r>
            <a:r>
              <a:rPr lang="ru-RU" dirty="0" err="1">
                <a:effectLst/>
              </a:rPr>
              <a:t>Пилецкий</a:t>
            </a:r>
            <a:r>
              <a:rPr lang="ru-RU" dirty="0">
                <a:effectLst/>
              </a:rPr>
              <a:t> сообщает: «Слепые берутся в институт, где только найдутся таковые, а также с разрешения комитета господ министров и из богадельни» («Русская Старина» № 4, 1871, стр. 592—594). И хотя директор </a:t>
            </a:r>
            <a:r>
              <a:rPr lang="ru-RU" dirty="0" err="1">
                <a:effectLst/>
              </a:rPr>
              <a:t>Пилецкий</a:t>
            </a:r>
            <a:r>
              <a:rPr lang="ru-RU" dirty="0">
                <a:effectLst/>
              </a:rPr>
              <a:t> молодых слепых называет «воспитанниками», а престарелых — «</a:t>
            </a:r>
            <a:r>
              <a:rPr lang="ru-RU" dirty="0" err="1">
                <a:effectLst/>
              </a:rPr>
              <a:t>призренниками</a:t>
            </a:r>
            <a:r>
              <a:rPr lang="ru-RU" dirty="0">
                <a:effectLst/>
              </a:rPr>
              <a:t>», однако, определение первых настолько неточно, что, не опасаясь ошибки, можно всех находившихся в институте называть «</a:t>
            </a:r>
            <a:r>
              <a:rPr lang="ru-RU" dirty="0" err="1">
                <a:effectLst/>
              </a:rPr>
              <a:t>призренниками</a:t>
            </a:r>
            <a:r>
              <a:rPr lang="ru-RU" dirty="0">
                <a:effectLst/>
              </a:rPr>
              <a:t>». Институт превращается в типичную богадельню</a:t>
            </a:r>
            <a:r>
              <a:rPr lang="ru-RU" dirty="0" smtClean="0">
                <a:effectLst/>
              </a:rPr>
              <a:t>.</a:t>
            </a:r>
            <a:endParaRPr lang="ru-RU" i="1" dirty="0">
              <a:effectLst/>
            </a:endParaRPr>
          </a:p>
          <a:p>
            <a:r>
              <a:rPr lang="ru-RU" dirty="0">
                <a:effectLst/>
              </a:rPr>
              <a:t>Срок пребывания в нем не ограничен. Большинство находится в институте пожизненно.</a:t>
            </a:r>
            <a:endParaRPr lang="ru-RU" i="1" dirty="0">
              <a:effectLst/>
            </a:endParaRPr>
          </a:p>
          <a:p>
            <a:r>
              <a:rPr lang="ru-RU" dirty="0">
                <a:effectLst/>
              </a:rPr>
              <a:t>Нужно отметить, что число слепых в институте было крайне невелико: институт никогда не насчитывал больше 10—12 слепых «воспитанников».</a:t>
            </a:r>
            <a:endParaRPr lang="ru-RU" i="1" dirty="0">
              <a:effectLst/>
            </a:endParaRPr>
          </a:p>
          <a:p>
            <a:endParaRPr lang="ru-RU" dirty="0"/>
          </a:p>
        </p:txBody>
      </p:sp>
    </p:spTree>
    <p:extLst>
      <p:ext uri="{BB962C8B-B14F-4D97-AF65-F5344CB8AC3E}">
        <p14:creationId xmlns:p14="http://schemas.microsoft.com/office/powerpoint/2010/main" val="3397553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
            <a:ext cx="10353762" cy="849086"/>
          </a:xfrm>
        </p:spPr>
        <p:txBody>
          <a:bodyPr/>
          <a:lstStyle/>
          <a:p>
            <a:r>
              <a:rPr lang="ru-RU" dirty="0">
                <a:effectLst/>
              </a:rPr>
              <a:t>Программа</a:t>
            </a:r>
            <a:endParaRPr lang="ru-RU" dirty="0"/>
          </a:p>
        </p:txBody>
      </p:sp>
      <p:sp>
        <p:nvSpPr>
          <p:cNvPr id="3" name="Объект 2"/>
          <p:cNvSpPr>
            <a:spLocks noGrp="1"/>
          </p:cNvSpPr>
          <p:nvPr>
            <p:ph idx="1"/>
          </p:nvPr>
        </p:nvSpPr>
        <p:spPr>
          <a:xfrm>
            <a:off x="0" y="669471"/>
            <a:ext cx="12192000" cy="6188528"/>
          </a:xfrm>
        </p:spPr>
        <p:txBody>
          <a:bodyPr>
            <a:normAutofit fontScale="92500" lnSpcReduction="20000"/>
          </a:bodyPr>
          <a:lstStyle/>
          <a:p>
            <a:r>
              <a:rPr lang="ru-RU" dirty="0">
                <a:effectLst/>
              </a:rPr>
              <a:t>Программа учебных предметов института Человеколюбивого общества за рассматриваемый в этой главе период не сохранилась. Вряд ли она существовала и была нужна этому учреждению для тех ничтожных знаний, какие давались в его стенах.</a:t>
            </a:r>
            <a:endParaRPr lang="ru-RU" i="1" dirty="0">
              <a:effectLst/>
            </a:endParaRPr>
          </a:p>
          <a:p>
            <a:r>
              <a:rPr lang="ru-RU" dirty="0">
                <a:effectLst/>
              </a:rPr>
              <a:t>Можно думать, что объем знаний, даваемых учащимся, зависел от способности, желания и заинтересованности директора, того или иного надзирателя и учителя.</a:t>
            </a:r>
            <a:endParaRPr lang="ru-RU" i="1" dirty="0">
              <a:effectLst/>
            </a:endParaRPr>
          </a:p>
          <a:p>
            <a:r>
              <a:rPr lang="ru-RU" dirty="0">
                <a:effectLst/>
              </a:rPr>
              <a:t>В первое время после перехода института в ведение Человеколюбивого общества «призреваемые слепцы обучались по особо принятой для них методе: закону божьему, русскому языку, арифметике, истории и географии. Преимущественно же музыке и церковному пению. В свободное же отучения время воспитанники занимались набором и печатанием выпуклыми литерами учебных и духовного содержания книг и музыкальных сочинений, а также свойственными их положению рукоделиями, например, плетением корзин и матов и т. </a:t>
            </a:r>
            <a:r>
              <a:rPr lang="ru-RU" dirty="0" smtClean="0">
                <a:effectLst/>
              </a:rPr>
              <a:t>Д. Как </a:t>
            </a:r>
            <a:r>
              <a:rPr lang="ru-RU" dirty="0">
                <a:effectLst/>
              </a:rPr>
              <a:t>мы видим, первое место среди общеобразовательных предметов занимает закон божий. Русский язык сводится к начаткам грамоты.</a:t>
            </a:r>
            <a:endParaRPr lang="ru-RU" i="1" dirty="0">
              <a:effectLst/>
            </a:endParaRPr>
          </a:p>
          <a:p>
            <a:r>
              <a:rPr lang="ru-RU" dirty="0">
                <a:effectLst/>
              </a:rPr>
              <a:t>Арифметика, география и история сохранились здесь, видимо, по традиции от школы </a:t>
            </a:r>
            <a:r>
              <a:rPr lang="ru-RU" dirty="0" err="1">
                <a:effectLst/>
              </a:rPr>
              <a:t>Гаюи</a:t>
            </a:r>
            <a:r>
              <a:rPr lang="ru-RU" dirty="0">
                <a:effectLst/>
              </a:rPr>
              <a:t> и занимают второстепенное место. Преимущество отдается церковному пению. О профессиональной подготовке говорить не приходится. Немногочисленные работы проделываются лишь для заполнения свободного времени и не входят в курс занятий. Из письма </a:t>
            </a:r>
            <a:r>
              <a:rPr lang="ru-RU" dirty="0" err="1">
                <a:effectLst/>
              </a:rPr>
              <a:t>Пилецкого</a:t>
            </a:r>
            <a:r>
              <a:rPr lang="ru-RU" dirty="0">
                <a:effectLst/>
              </a:rPr>
              <a:t> в 1823 г. мы узнаем, что молодых «воспитанников» обучают чтению, музыке и церковному пению, а престарелых «</a:t>
            </a:r>
            <a:r>
              <a:rPr lang="ru-RU" dirty="0" err="1">
                <a:effectLst/>
              </a:rPr>
              <a:t>призренников</a:t>
            </a:r>
            <a:r>
              <a:rPr lang="ru-RU" dirty="0">
                <a:effectLst/>
              </a:rPr>
              <a:t>» — рукоделиям (плетению матов и сеток). Таким образом, арифметика, география и история вовсе исчезают из числа предметов обучения, а рукоделие признается необходимым лишь для престарелых.</a:t>
            </a:r>
            <a:endParaRPr lang="ru-RU" i="1" dirty="0">
              <a:effectLst/>
            </a:endParaRPr>
          </a:p>
          <a:p>
            <a:endParaRPr lang="ru-RU" dirty="0"/>
          </a:p>
        </p:txBody>
      </p:sp>
    </p:spTree>
    <p:extLst>
      <p:ext uri="{BB962C8B-B14F-4D97-AF65-F5344CB8AC3E}">
        <p14:creationId xmlns:p14="http://schemas.microsoft.com/office/powerpoint/2010/main" val="3177462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6" y="0"/>
            <a:ext cx="10353761" cy="1326321"/>
          </a:xfrm>
        </p:spPr>
        <p:txBody>
          <a:bodyPr>
            <a:normAutofit fontScale="90000"/>
          </a:bodyPr>
          <a:lstStyle/>
          <a:p>
            <a:r>
              <a:rPr lang="ru-RU" i="1" dirty="0">
                <a:effectLst/>
              </a:rPr>
              <a:t>Московское общество призрения, воспитания и обучения слепых детей</a:t>
            </a:r>
            <a:endParaRPr lang="ru-RU" dirty="0"/>
          </a:p>
        </p:txBody>
      </p:sp>
      <p:sp>
        <p:nvSpPr>
          <p:cNvPr id="3" name="Объект 2"/>
          <p:cNvSpPr>
            <a:spLocks noGrp="1"/>
          </p:cNvSpPr>
          <p:nvPr>
            <p:ph idx="1"/>
          </p:nvPr>
        </p:nvSpPr>
        <p:spPr>
          <a:xfrm>
            <a:off x="212271" y="1326321"/>
            <a:ext cx="11658600" cy="5368393"/>
          </a:xfrm>
        </p:spPr>
        <p:txBody>
          <a:bodyPr>
            <a:normAutofit fontScale="85000" lnSpcReduction="10000"/>
          </a:bodyPr>
          <a:lstStyle/>
          <a:p>
            <a:r>
              <a:rPr lang="ru-RU" dirty="0">
                <a:effectLst/>
              </a:rPr>
              <a:t>Общество это было основано в 1874 </a:t>
            </a:r>
            <a:r>
              <a:rPr lang="ru-RU" dirty="0" smtClean="0">
                <a:effectLst/>
              </a:rPr>
              <a:t>г. </a:t>
            </a:r>
            <a:r>
              <a:rPr lang="ru-RU" dirty="0">
                <a:effectLst/>
              </a:rPr>
              <a:t>По уставу общества, утвержденному значительно позже (1888 г.), оно имело целью «призрение, воспитание и обучение слепых детей учебным предметам, и преимущественно доступным им </a:t>
            </a:r>
            <a:r>
              <a:rPr lang="ru-RU" dirty="0" err="1">
                <a:effectLst/>
              </a:rPr>
              <a:t>ремёселам</a:t>
            </a:r>
            <a:r>
              <a:rPr lang="ru-RU" dirty="0">
                <a:effectLst/>
              </a:rPr>
              <a:t> и доставлением им возможности по окончании учения применить приобретенные ими знания для добывания себе средств к жизни</a:t>
            </a:r>
            <a:r>
              <a:rPr lang="ru-RU" dirty="0" smtClean="0">
                <a:effectLst/>
              </a:rPr>
              <a:t>».</a:t>
            </a:r>
            <a:endParaRPr lang="ru-RU" i="1" dirty="0">
              <a:effectLst/>
            </a:endParaRPr>
          </a:p>
          <a:p>
            <a:r>
              <a:rPr lang="ru-RU" dirty="0">
                <a:effectLst/>
              </a:rPr>
              <a:t>Общество заботилось о слепых города Москвы и Московской губернии. Руководил работой общества </a:t>
            </a:r>
            <a:r>
              <a:rPr lang="ru-RU" dirty="0" err="1">
                <a:effectLst/>
              </a:rPr>
              <a:t>Диктоф</a:t>
            </a:r>
            <a:r>
              <a:rPr lang="ru-RU" dirty="0">
                <a:effectLst/>
              </a:rPr>
              <a:t>. В состав общества входили: а) почетные члены, избранные за заслуги или приобретшие это звание единовременным пожертвованием в 2000 рублей, или ежегодном взносом не менее 100 рублей; б) действительные члены, внесшие единовременно 200 рублей или ежегодно по 10 рублей и в) члены-сотрудники, содействующие работе общества личным трудом. Денежные средства Общества составлялись из пожертвований. Если</a:t>
            </a:r>
            <a:r>
              <a:rPr lang="ru-RU" i="1" dirty="0">
                <a:effectLst/>
              </a:rPr>
              <a:t> </a:t>
            </a:r>
            <a:r>
              <a:rPr lang="ru-RU" dirty="0">
                <a:effectLst/>
              </a:rPr>
              <a:t>вспомнить, какими средствами владело московское купечество, и прибавить к этому тот факт, что Московское общество призрения и воспитания слепых находилось под покровительством императрицы Марии Александровны, — вряд ли мы ошибемся, если скажем, что материальными средствами общество было обеспечено. Общество находилось в ведении министерства внутренних дел. Управление осуществлялось советом, состоявшим из председателя, секретаря и десяти членов, собиравшихся раз в месяц, и общим собранием, происходившим раз в год. Для контроля деятельности совета избиралась ревизионная комиссия. В ведении совета общества состояло учебно-воспитательное заведение для слепых, открытое в 1874 г. Целью московского учреждения для воспитания и обучения слепых детей было:</a:t>
            </a:r>
            <a:endParaRPr lang="ru-RU" i="1" dirty="0">
              <a:effectLst/>
            </a:endParaRPr>
          </a:p>
          <a:p>
            <a:endParaRPr lang="ru-RU" dirty="0"/>
          </a:p>
        </p:txBody>
      </p:sp>
    </p:spTree>
    <p:extLst>
      <p:ext uri="{BB962C8B-B14F-4D97-AF65-F5344CB8AC3E}">
        <p14:creationId xmlns:p14="http://schemas.microsoft.com/office/powerpoint/2010/main" val="1017912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0243" y="130629"/>
            <a:ext cx="11593286" cy="6482442"/>
          </a:xfrm>
        </p:spPr>
        <p:txBody>
          <a:bodyPr>
            <a:normAutofit fontScale="92500" lnSpcReduction="10000"/>
          </a:bodyPr>
          <a:lstStyle/>
          <a:p>
            <a:r>
              <a:rPr lang="ru-RU" dirty="0">
                <a:effectLst/>
              </a:rPr>
              <a:t>«Обучить поступивших в него слепых детей </a:t>
            </a:r>
            <a:r>
              <a:rPr lang="ru-RU" dirty="0" err="1">
                <a:effectLst/>
              </a:rPr>
              <a:t>ремёселам</a:t>
            </a:r>
            <a:r>
              <a:rPr lang="ru-RU" dirty="0">
                <a:effectLst/>
              </a:rPr>
              <a:t> настолько, чтобы они по выходе из учреждения могли посредством своего мастерства приобретать себе средства к </a:t>
            </a:r>
            <a:r>
              <a:rPr lang="ru-RU" dirty="0" smtClean="0">
                <a:effectLst/>
              </a:rPr>
              <a:t>жизни».</a:t>
            </a:r>
          </a:p>
          <a:p>
            <a:r>
              <a:rPr lang="ru-RU" dirty="0" smtClean="0">
                <a:effectLst/>
              </a:rPr>
              <a:t>Для </a:t>
            </a:r>
            <a:r>
              <a:rPr lang="ru-RU" dirty="0">
                <a:effectLst/>
              </a:rPr>
              <a:t>заведывания учреждением совет выделял попечителя и попечительницу, которые вникали не только в хозяйственную и организационную части, но, как и остальные члены совета, и в учебно-воспитательную часть учреждения. Непосредственно учебно-воспитательная часть под общим наблюдением совета вверялась директору. Последний избирался советом из лиц, знакомых с делом обучения слепых, и сам в свою очередь выбирал педагогов и служащих, подготовкой которых и занимался. В заведение принимались дети от 7 до 12 лет. Пребывание слепого в учреждении было ограничено сроком в 10 лет. Заведение имело два отделения: школьное и </a:t>
            </a:r>
            <a:r>
              <a:rPr lang="ru-RU" dirty="0" err="1" smtClean="0">
                <a:effectLst/>
              </a:rPr>
              <a:t>ремеселенное</a:t>
            </a:r>
            <a:r>
              <a:rPr lang="ru-RU" dirty="0">
                <a:effectLst/>
              </a:rPr>
              <a:t>. Срок пребывания учащихся в каждом отделении не должен был превышать 5 лет. В младшем отделении мальчики и девочки обучались вместе. Число учащихся устанавливалось каждый раз советом и зависело от наличных средств общества.</a:t>
            </a:r>
            <a:endParaRPr lang="ru-RU" i="1" dirty="0">
              <a:effectLst/>
            </a:endParaRPr>
          </a:p>
          <a:p>
            <a:r>
              <a:rPr lang="ru-RU" dirty="0">
                <a:effectLst/>
              </a:rPr>
              <a:t>Число учащихся все же было невелико. В заведении были платные места по 250 рублей в год и бесплатные вакансии. Нужно сказать, что это время как заявления на бесплатную вакансию принимались лишь до начала учебного года, а прием таких кандидатов производился по строгому отбору, прием платных кандидатов не был ограничен никакими условиями и сроками, и они принимались в течение всего учебного </a:t>
            </a:r>
            <a:r>
              <a:rPr lang="ru-RU" dirty="0" smtClean="0">
                <a:effectLst/>
              </a:rPr>
              <a:t>года. </a:t>
            </a:r>
            <a:r>
              <a:rPr lang="ru-RU" dirty="0">
                <a:effectLst/>
              </a:rPr>
              <a:t>Согласно целям учреждения оно должно было быть </a:t>
            </a:r>
            <a:r>
              <a:rPr lang="ru-RU" dirty="0" err="1">
                <a:effectLst/>
              </a:rPr>
              <a:t>ремёселенным</a:t>
            </a:r>
            <a:r>
              <a:rPr lang="ru-RU" dirty="0">
                <a:effectLst/>
              </a:rPr>
              <a:t>, с преподаванием в нем учебных предметов в объеме программ начальных </a:t>
            </a:r>
            <a:r>
              <a:rPr lang="ru-RU" dirty="0" smtClean="0">
                <a:effectLst/>
              </a:rPr>
              <a:t>училищ.</a:t>
            </a:r>
            <a:endParaRPr lang="ru-RU" i="1" dirty="0">
              <a:effectLst/>
            </a:endParaRPr>
          </a:p>
          <a:p>
            <a:endParaRPr lang="ru-RU" dirty="0"/>
          </a:p>
        </p:txBody>
      </p:sp>
    </p:spTree>
    <p:extLst>
      <p:ext uri="{BB962C8B-B14F-4D97-AF65-F5344CB8AC3E}">
        <p14:creationId xmlns:p14="http://schemas.microsoft.com/office/powerpoint/2010/main" val="36953198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3772" y="391886"/>
            <a:ext cx="10483786" cy="5399314"/>
          </a:xfrm>
        </p:spPr>
        <p:txBody>
          <a:bodyPr>
            <a:normAutofit fontScale="92500" lnSpcReduction="10000"/>
          </a:bodyPr>
          <a:lstStyle/>
          <a:p>
            <a:r>
              <a:rPr lang="ru-RU" dirty="0">
                <a:effectLst/>
              </a:rPr>
              <a:t> Составление программы учебных предметов, выбор ремесел и рукоделий и распределение часов учебных и </a:t>
            </a:r>
            <a:r>
              <a:rPr lang="ru-RU" dirty="0" err="1">
                <a:effectLst/>
              </a:rPr>
              <a:t>ремёселенных</a:t>
            </a:r>
            <a:r>
              <a:rPr lang="ru-RU" dirty="0">
                <a:effectLst/>
              </a:rPr>
              <a:t> занятий — все эти вопросы разрешались советом общества, педагоги же допускались к обсуждению этих вопросов с правом  совещательного голоса. Педагогический совет заведения, в котором участвовали все педагоги и председателем которого был директор, обсуждая все вопросы, связанные с </a:t>
            </a:r>
            <a:r>
              <a:rPr lang="ru-RU" dirty="0" err="1">
                <a:effectLst/>
              </a:rPr>
              <a:t>постановкою</a:t>
            </a:r>
            <a:r>
              <a:rPr lang="ru-RU" dirty="0">
                <a:effectLst/>
              </a:rPr>
              <a:t> преподавания учебных предметов, выбирал учебные руководства и составлял расписание занятий. Все это делалось с утверждения совета общества.</a:t>
            </a:r>
          </a:p>
          <a:p>
            <a:r>
              <a:rPr lang="ru-RU" dirty="0">
                <a:effectLst/>
              </a:rPr>
              <a:t>Шестидесятые и семидесятые годы прошлого столетия не внесли ощутительных изменений в дело массового обучения слепых, если не считать образования в Москве Общества призрения, воспитания и обучения слепых детей, и открытого им училища, а также некоторых попыток улучшения постановки учебного дела в институтах Человеколюбивого общества. Тысячи слепых детей были обречены на прозябание и невежество. Сотни тысяч слепых влачили жалкое существование, ни в какой мере не останавливая на себе внимания русского общества того времени. Внимание это было привлечено к слепым в результате Русско-турецкой войны 1877—1878 гг.</a:t>
            </a:r>
            <a:endParaRPr lang="ru-RU" i="1" dirty="0">
              <a:effectLst/>
            </a:endParaRPr>
          </a:p>
          <a:p>
            <a:endParaRPr lang="ru-RU" dirty="0"/>
          </a:p>
        </p:txBody>
      </p:sp>
    </p:spTree>
    <p:extLst>
      <p:ext uri="{BB962C8B-B14F-4D97-AF65-F5344CB8AC3E}">
        <p14:creationId xmlns:p14="http://schemas.microsoft.com/office/powerpoint/2010/main" val="3507256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424" y="0"/>
            <a:ext cx="10353761" cy="1326321"/>
          </a:xfrm>
        </p:spPr>
        <p:txBody>
          <a:bodyPr>
            <a:normAutofit fontScale="90000"/>
          </a:bodyPr>
          <a:lstStyle/>
          <a:p>
            <a:r>
              <a:rPr lang="ru-RU" i="1" dirty="0">
                <a:effectLst/>
              </a:rPr>
              <a:t>Мариинское попечительство о слепых. Организация попечительства и </a:t>
            </a:r>
            <a:r>
              <a:rPr lang="ru-RU" i="1" dirty="0" smtClean="0">
                <a:effectLst/>
              </a:rPr>
              <a:t>его задачи </a:t>
            </a:r>
            <a:endParaRPr lang="ru-RU" dirty="0"/>
          </a:p>
        </p:txBody>
      </p:sp>
      <p:sp>
        <p:nvSpPr>
          <p:cNvPr id="3" name="Объект 2"/>
          <p:cNvSpPr>
            <a:spLocks noGrp="1"/>
          </p:cNvSpPr>
          <p:nvPr>
            <p:ph idx="1"/>
          </p:nvPr>
        </p:nvSpPr>
        <p:spPr>
          <a:xfrm>
            <a:off x="244930" y="1326321"/>
            <a:ext cx="11947070" cy="5531679"/>
          </a:xfrm>
        </p:spPr>
        <p:txBody>
          <a:bodyPr>
            <a:normAutofit fontScale="92500"/>
          </a:bodyPr>
          <a:lstStyle/>
          <a:p>
            <a:r>
              <a:rPr lang="ru-RU" dirty="0">
                <a:effectLst/>
              </a:rPr>
              <a:t>Шестидесятые и семидесятые годы </a:t>
            </a:r>
            <a:r>
              <a:rPr lang="ru-RU" dirty="0" smtClean="0">
                <a:effectLst/>
              </a:rPr>
              <a:t>позапрошлого </a:t>
            </a:r>
            <a:r>
              <a:rPr lang="ru-RU" dirty="0">
                <a:effectLst/>
              </a:rPr>
              <a:t>столетия не внесли ощутительных изменений в дело массового обучения слепых, если не считать образования в Москве Общества призрения, воспитания и обучения слепых детей, и открытого им училища, а также некоторых попыток улучшения постановки учебного дела в институтах Человеколюбивого общества. Тысячи слепых детей были обречены на прозябание и невежество. Сотни тысяч слепых влачили жалкое существование, ни в какой мере не останавливая на себе внимания русского общества того времени. Внимание это было привлечено к слепым в результате Русско-турецкой войны 1877—1878 гг.</a:t>
            </a:r>
            <a:endParaRPr lang="ru-RU" i="1" dirty="0">
              <a:effectLst/>
            </a:endParaRPr>
          </a:p>
          <a:p>
            <a:r>
              <a:rPr lang="ru-RU" dirty="0">
                <a:effectLst/>
              </a:rPr>
              <a:t>В результате войн той эпохи, в тылу армий появлялось значительное количество искалеченных людей, среди которых было и не мало слепых. Лишенные государственной и общественной помощи, люди эти вынуждены были обращаться к нищенству.  Эти нищие, облеченные в солдатские мундиры, несомненно привлекали к себе внимание общества и вызывали в нем настроения далеко не в пользу правящих кругов и проводимой ими политики. Правящие круги учитывали впечатление, производимое на общество инвалидами войны, и принимали меры к их изоляции путем организации филантропических обществ, призванных заботиться о судьбе пострадавших «за родину». Так случилось и в России.</a:t>
            </a:r>
            <a:endParaRPr lang="ru-RU" i="1" dirty="0">
              <a:effectLst/>
            </a:endParaRPr>
          </a:p>
          <a:p>
            <a:endParaRPr lang="ru-RU" dirty="0"/>
          </a:p>
        </p:txBody>
      </p:sp>
    </p:spTree>
    <p:extLst>
      <p:ext uri="{BB962C8B-B14F-4D97-AF65-F5344CB8AC3E}">
        <p14:creationId xmlns:p14="http://schemas.microsoft.com/office/powerpoint/2010/main" val="1196407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9228" y="146957"/>
            <a:ext cx="11478985" cy="6515100"/>
          </a:xfrm>
        </p:spPr>
        <p:txBody>
          <a:bodyPr/>
          <a:lstStyle/>
          <a:p>
            <a:r>
              <a:rPr lang="ru-RU" dirty="0">
                <a:effectLst/>
              </a:rPr>
              <a:t>В 1877 г. в Петербурге было учреждено «Главное попечительство для пособия семействам нуждающихся воинов». Оно состояло из председателя — К. К. Грота и 9 членов. Попечительство имело свои комитеты в провинции. С первых же дней существования этого попечительства, к нему, наряду с другими просьбами, начали поступать заявления от ослепших на войне солдат, а затем и от других слепых, потерявших зрение не на военной службе. Ни по задачам, стоявшим перед ним, ни по своим средствам попечительство не могло удовлетворить требования всех слепых, обращавшихся к нему. Вся его деятельность по отношению к слепым сводилась к оказанию денежной помощи, ходатайству перед военным ведомством о незамедлительном предоставлении пенсии ослепшим на войне и организации двух</a:t>
            </a:r>
            <a:r>
              <a:rPr lang="ru-RU" i="1" dirty="0">
                <a:effectLst/>
              </a:rPr>
              <a:t> </a:t>
            </a:r>
            <a:r>
              <a:rPr lang="ru-RU" dirty="0" err="1">
                <a:effectLst/>
              </a:rPr>
              <a:t>ремёселенных</a:t>
            </a:r>
            <a:r>
              <a:rPr lang="ru-RU" dirty="0">
                <a:effectLst/>
              </a:rPr>
              <a:t> убежищ для ослепших воинов в Киеве и Петербурге. В убежища эти принимались нижние чины в возрасте до 35 лет. По размерам своим эти заведения были незначительны, содержание их обходилось дорого, и они просуществовали недолго (см. ниже). Обучали в них взрослых слепых корзинному и щеточному </a:t>
            </a:r>
            <a:r>
              <a:rPr lang="ru-RU" dirty="0" err="1">
                <a:effectLst/>
              </a:rPr>
              <a:t>ремёселам</a:t>
            </a:r>
            <a:r>
              <a:rPr lang="ru-RU" dirty="0">
                <a:effectLst/>
              </a:rPr>
              <a:t>. Полученных ими знаний и навыков было, конечно, совершенно недостаточно, чтобы обеспечить дальнейшую самостоятельную жизнь слепых. Вполне понятно, что эти два убежища не могли удовлетворить нужд даже одних ослепших во время войны, число которых тогда определялось в полторы тысячи человек. </a:t>
            </a:r>
            <a:endParaRPr lang="ru-RU" i="1" dirty="0">
              <a:effectLst/>
            </a:endParaRPr>
          </a:p>
          <a:p>
            <a:endParaRPr lang="ru-RU" dirty="0"/>
          </a:p>
        </p:txBody>
      </p:sp>
    </p:spTree>
    <p:extLst>
      <p:ext uri="{BB962C8B-B14F-4D97-AF65-F5344CB8AC3E}">
        <p14:creationId xmlns:p14="http://schemas.microsoft.com/office/powerpoint/2010/main" val="311025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Отношение к слепым с древних времен</a:t>
            </a:r>
            <a:endParaRPr lang="ru-RU" dirty="0"/>
          </a:p>
        </p:txBody>
      </p:sp>
      <p:sp>
        <p:nvSpPr>
          <p:cNvPr id="3" name="Объект 2"/>
          <p:cNvSpPr>
            <a:spLocks noGrp="1"/>
          </p:cNvSpPr>
          <p:nvPr>
            <p:ph idx="1"/>
          </p:nvPr>
        </p:nvSpPr>
        <p:spPr>
          <a:xfrm>
            <a:off x="1279555" y="2262317"/>
            <a:ext cx="10353762" cy="4271485"/>
          </a:xfrm>
        </p:spPr>
        <p:txBody>
          <a:bodyPr>
            <a:normAutofit lnSpcReduction="10000"/>
          </a:bodyPr>
          <a:lstStyle/>
          <a:p>
            <a:r>
              <a:rPr lang="ru-RU" dirty="0">
                <a:effectLst/>
              </a:rPr>
              <a:t>Философия как одна из форм общественного сознания оказывает неоднозначное влияние на формирование стереотипов восприятия незрячего человека. С древних времен слепота в русле философии становится гносеологической проблемой. С одной стороны, в соответствии с идеалистическими философскими представлениями ограничение количества ощущений, получаемых человеком через органы чувств, способствует его сосредоточению на внутреннем мире, что может стимулировать эффективное развитию сознания, высших психических функций, творческих способностей. Отсутствие зрения в соответствии с этими взглядами может стимулировать развитие логики, памяти и других сторон психики человека; слепой человек воспринимается как человек с уникальными способностями. В данном контексте объясняются известные легенды об ослепивших себя древнегреческих </a:t>
            </a:r>
            <a:r>
              <a:rPr lang="ru-RU" dirty="0" smtClean="0">
                <a:effectLst/>
              </a:rPr>
              <a:t>философов.</a:t>
            </a:r>
            <a:endParaRPr lang="ru-RU" dirty="0"/>
          </a:p>
        </p:txBody>
      </p:sp>
    </p:spTree>
    <p:extLst>
      <p:ext uri="{BB962C8B-B14F-4D97-AF65-F5344CB8AC3E}">
        <p14:creationId xmlns:p14="http://schemas.microsoft.com/office/powerpoint/2010/main" val="495667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9229" y="0"/>
            <a:ext cx="11446328" cy="6858000"/>
          </a:xfrm>
        </p:spPr>
        <p:txBody>
          <a:bodyPr/>
          <a:lstStyle/>
          <a:p>
            <a:r>
              <a:rPr lang="ru-RU" dirty="0">
                <a:effectLst/>
              </a:rPr>
              <a:t>Посланные попечительством врачи-окулисты для оказания медицинской помощи ослепшим в губернии, в которых число их было наибольшим, имели возможность убедиться в том, что основной контингент слепых поставляли не турецкие пули, не внешний враг, а враг внутренний — русское бескультурье, невежество и грязь (до основной причины, кроющейся в самой сущности общественного строя, зверской эксплуатации и полного бесправия трудящихся, они, конечно, в своих анализах причин слепоты не доходили). Статьи одного из этих врачей — А. И. </a:t>
            </a:r>
            <a:r>
              <a:rPr lang="ru-RU" dirty="0" err="1">
                <a:effectLst/>
              </a:rPr>
              <a:t>Скребицкого</a:t>
            </a:r>
            <a:r>
              <a:rPr lang="ru-RU" dirty="0">
                <a:effectLst/>
              </a:rPr>
              <a:t> — сыграли большую роль в деле привлечения передовой части общества к вопросам слепоты.</a:t>
            </a:r>
            <a:endParaRPr lang="ru-RU" i="1" dirty="0">
              <a:effectLst/>
            </a:endParaRPr>
          </a:p>
          <a:p>
            <a:r>
              <a:rPr lang="ru-RU" dirty="0">
                <a:effectLst/>
              </a:rPr>
              <a:t>Возникла идея о необходимости создания специального ведомства, которое должно было заняться улучшением быта слепых. Эта идея была одобрена императрицей Марией Александровной, которая поручила К. К. Гроту разработать проект соответствующего учреждения. К. К. Грот остановился на мысли об образовании попечительства о слепых, которое и было учреждено в 1881 г. под названием Мариинское попечительство о слепых. Первоначально эго попечительство находилось в ведении министерства внутренних дел, но с 1883 г. оно перешло в ведомство учреждений императрицы Марии.</a:t>
            </a:r>
            <a:endParaRPr lang="ru-RU" i="1" dirty="0">
              <a:effectLst/>
            </a:endParaRPr>
          </a:p>
          <a:p>
            <a:endParaRPr lang="ru-RU" dirty="0"/>
          </a:p>
        </p:txBody>
      </p:sp>
    </p:spTree>
    <p:extLst>
      <p:ext uri="{BB962C8B-B14F-4D97-AF65-F5344CB8AC3E}">
        <p14:creationId xmlns:p14="http://schemas.microsoft.com/office/powerpoint/2010/main" val="2242025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6452" y="34393"/>
            <a:ext cx="10353761" cy="1326321"/>
          </a:xfrm>
        </p:spPr>
        <p:txBody>
          <a:bodyPr/>
          <a:lstStyle/>
          <a:p>
            <a:r>
              <a:rPr lang="ru-RU" dirty="0" smtClean="0"/>
              <a:t>Императрица Мария </a:t>
            </a:r>
            <a:r>
              <a:rPr lang="ru-RU" dirty="0" err="1" smtClean="0"/>
              <a:t>александровна</a:t>
            </a:r>
            <a:r>
              <a:rPr lang="ru-RU" dirty="0" smtClean="0"/>
              <a:t/>
            </a:r>
            <a:br>
              <a:rPr lang="ru-RU" dirty="0" smtClean="0"/>
            </a:br>
            <a:r>
              <a:rPr lang="ru-RU" dirty="0" smtClean="0"/>
              <a:t>(1824-1880)</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6553" y="1360714"/>
            <a:ext cx="3713558" cy="5101042"/>
          </a:xfrm>
        </p:spPr>
      </p:pic>
    </p:spTree>
    <p:extLst>
      <p:ext uri="{BB962C8B-B14F-4D97-AF65-F5344CB8AC3E}">
        <p14:creationId xmlns:p14="http://schemas.microsoft.com/office/powerpoint/2010/main" val="1613457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8214" y="0"/>
            <a:ext cx="11250385" cy="6743700"/>
          </a:xfrm>
        </p:spPr>
        <p:txBody>
          <a:bodyPr>
            <a:normAutofit fontScale="92500" lnSpcReduction="20000"/>
          </a:bodyPr>
          <a:lstStyle/>
          <a:p>
            <a:r>
              <a:rPr lang="ru-RU" dirty="0">
                <a:effectLst/>
              </a:rPr>
              <a:t>Основной задачей попечительства было: «обучение слепых доступным им </a:t>
            </a:r>
            <a:r>
              <a:rPr lang="ru-RU" dirty="0" err="1">
                <a:effectLst/>
              </a:rPr>
              <a:t>ремёселам</a:t>
            </a:r>
            <a:r>
              <a:rPr lang="ru-RU" dirty="0">
                <a:effectLst/>
              </a:rPr>
              <a:t> и занятиям, дабы они могли существовать без посторонней помощи и работать и действовать по возможности самостоятельно».</a:t>
            </a:r>
            <a:endParaRPr lang="ru-RU" i="1" dirty="0">
              <a:effectLst/>
            </a:endParaRPr>
          </a:p>
          <a:p>
            <a:r>
              <a:rPr lang="ru-RU" dirty="0">
                <a:effectLst/>
              </a:rPr>
              <a:t>Таким образом, задачи этого попечительства были сходны с задачами Московского общества призрения, воспитания и обучения слепых детей, но личные связи отдельных работников, стоявших во главе Мариинского попечительства, большие средства этой организации, уменье в большей степени использовать опыт работы школ Западной Европы и ряд других обстоятельств выдвинули Мариинское попечительство, безусловно, на первое место из ряда других организаций, занимавшихся подобною деятельностью в России до революции. Деятельность попечительства постепенно расширялась. К 1892 г., т. е. спустя 11 лет после своего основания, попечительство занималось: 1) устройством училищ, 2) </a:t>
            </a:r>
            <a:r>
              <a:rPr lang="ru-RU" dirty="0" err="1">
                <a:effectLst/>
              </a:rPr>
              <a:t>ремёселенных</a:t>
            </a:r>
            <a:r>
              <a:rPr lang="ru-RU" dirty="0">
                <a:effectLst/>
              </a:rPr>
              <a:t> мастерских для взрослых слепых, 3) печатанием книг для слепых, 4) изданием журнала, брошюр и разного рода инструкций по вопросам воспитания и обучения слепых, 5) мерами по предупреждению слепоты (эта задача занимала до 1898 г. второстепенное место), 6) помощью престарелым и нетрудоспособным слепым, 7) собиранием статистических данных о слепых в России. Деятели попечительства уже тогда понимали, что им не удастся при наличии поступающих денежных средств справиться с повсеместной организацией школ, и потому попечительство по инициативе Я. Н. </a:t>
            </a:r>
            <a:r>
              <a:rPr lang="ru-RU" dirty="0" err="1">
                <a:effectLst/>
              </a:rPr>
              <a:t>Колубовского</a:t>
            </a:r>
            <a:r>
              <a:rPr lang="ru-RU" dirty="0">
                <a:effectLst/>
              </a:rPr>
              <a:t> не раз возбуждало ходатайство перед министерством народного просвещения о необходимости перевода оплаты преподавательского персонала на бюджет министерства с тем, чтобы остальные расходы по содержанию школ (хозяйственный, интернат и пр.) по-прежнему несло попечительство. Но все такие представления оставались без внимания.</a:t>
            </a:r>
            <a:endParaRPr lang="ru-RU" i="1" dirty="0">
              <a:effectLst/>
            </a:endParaRPr>
          </a:p>
          <a:p>
            <a:endParaRPr lang="ru-RU" dirty="0"/>
          </a:p>
        </p:txBody>
      </p:sp>
    </p:spTree>
    <p:extLst>
      <p:ext uri="{BB962C8B-B14F-4D97-AF65-F5344CB8AC3E}">
        <p14:creationId xmlns:p14="http://schemas.microsoft.com/office/powerpoint/2010/main" val="18557032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1886" y="130629"/>
            <a:ext cx="11430000" cy="6727371"/>
          </a:xfrm>
        </p:spPr>
        <p:txBody>
          <a:bodyPr/>
          <a:lstStyle/>
          <a:p>
            <a:r>
              <a:rPr lang="ru-RU" dirty="0">
                <a:effectLst/>
              </a:rPr>
              <a:t>Первым председателем совета был К. К. Грот, по инициативе которого и было создано Мариинское попечительство о слепых».</a:t>
            </a:r>
            <a:endParaRPr lang="ru-RU" i="1" dirty="0">
              <a:effectLst/>
            </a:endParaRPr>
          </a:p>
          <a:p>
            <a:r>
              <a:rPr lang="ru-RU" dirty="0">
                <a:effectLst/>
              </a:rPr>
              <a:t>Деятельное  попечительства быстро распространилась на всю страну. Объясняется это тем, что к услугам его оказался па местах налаженный аппарат в лице акцизного ведомства, на работников которого К. К. Грот имел большое влияние. Чиновники этого ведомства явились первыми уполномоченными попечительства. Вокруг них же группировались интересующиеся данным вопросом лица. Так проходила в большинстве случаев организация отделений и комитетов попечительства на местах. Отделения отличались от комитетов большими своими размерами и большим кругом задач, входивших в поле их деятельности; комитеты обычно затрагивали лишь одну из сторон деятельности попечительства, например организацию школы, лечебницы и т. п.</a:t>
            </a:r>
            <a:endParaRPr lang="ru-RU" i="1" dirty="0">
              <a:effectLst/>
            </a:endParaRPr>
          </a:p>
          <a:p>
            <a:r>
              <a:rPr lang="ru-RU" dirty="0">
                <a:effectLst/>
              </a:rPr>
              <a:t>Число училищ попечительства за время 1881—1898 гг. быстро росло. </a:t>
            </a:r>
            <a:endParaRPr lang="ru-RU" dirty="0"/>
          </a:p>
        </p:txBody>
      </p:sp>
    </p:spTree>
    <p:extLst>
      <p:ext uri="{BB962C8B-B14F-4D97-AF65-F5344CB8AC3E}">
        <p14:creationId xmlns:p14="http://schemas.microsoft.com/office/powerpoint/2010/main" val="28542767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8095" y="0"/>
            <a:ext cx="10353761" cy="1326321"/>
          </a:xfrm>
        </p:spPr>
        <p:txBody>
          <a:bodyPr/>
          <a:lstStyle/>
          <a:p>
            <a:r>
              <a:rPr lang="ru-RU" dirty="0" smtClean="0"/>
              <a:t>Константин </a:t>
            </a:r>
            <a:r>
              <a:rPr lang="ru-RU" dirty="0" err="1" smtClean="0"/>
              <a:t>карлович</a:t>
            </a:r>
            <a:r>
              <a:rPr lang="ru-RU" dirty="0" smtClean="0"/>
              <a:t> грот</a:t>
            </a:r>
            <a:br>
              <a:rPr lang="ru-RU" dirty="0" smtClean="0"/>
            </a:br>
            <a:r>
              <a:rPr lang="ru-RU" dirty="0" smtClean="0"/>
              <a:t>(1815-1897)</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756" y="1326321"/>
            <a:ext cx="3710437" cy="5300624"/>
          </a:xfrm>
        </p:spPr>
      </p:pic>
    </p:spTree>
    <p:extLst>
      <p:ext uri="{BB962C8B-B14F-4D97-AF65-F5344CB8AC3E}">
        <p14:creationId xmlns:p14="http://schemas.microsoft.com/office/powerpoint/2010/main" val="2776374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Объект 10"/>
          <p:cNvGraphicFramePr>
            <a:graphicFrameLocks noGrp="1"/>
          </p:cNvGraphicFramePr>
          <p:nvPr>
            <p:ph sz="half" idx="2"/>
            <p:extLst>
              <p:ext uri="{D42A27DB-BD31-4B8C-83A1-F6EECF244321}">
                <p14:modId xmlns:p14="http://schemas.microsoft.com/office/powerpoint/2010/main" val="1433993944"/>
              </p:ext>
            </p:extLst>
          </p:nvPr>
        </p:nvGraphicFramePr>
        <p:xfrm>
          <a:off x="308881" y="198815"/>
          <a:ext cx="5193848" cy="6122979"/>
        </p:xfrm>
        <a:graphic>
          <a:graphicData uri="http://schemas.openxmlformats.org/drawingml/2006/table">
            <a:tbl>
              <a:tblPr firstRow="1" bandRow="1">
                <a:tableStyleId>{5C22544A-7EE6-4342-B048-85BDC9FD1C3A}</a:tableStyleId>
              </a:tblPr>
              <a:tblGrid>
                <a:gridCol w="980241"/>
                <a:gridCol w="4213607"/>
              </a:tblGrid>
              <a:tr h="367510">
                <a:tc>
                  <a:txBody>
                    <a:bodyPr/>
                    <a:lstStyle/>
                    <a:p>
                      <a:r>
                        <a:rPr lang="ru-RU" dirty="0" smtClean="0"/>
                        <a:t>Год</a:t>
                      </a:r>
                      <a:endParaRPr lang="ru-RU" dirty="0"/>
                    </a:p>
                  </a:txBody>
                  <a:tcPr/>
                </a:tc>
                <a:tc>
                  <a:txBody>
                    <a:bodyPr/>
                    <a:lstStyle/>
                    <a:p>
                      <a:r>
                        <a:rPr lang="ru-RU" dirty="0" smtClean="0"/>
                        <a:t>Город </a:t>
                      </a:r>
                      <a:endParaRPr lang="ru-RU" dirty="0"/>
                    </a:p>
                  </a:txBody>
                  <a:tcPr/>
                </a:tc>
              </a:tr>
              <a:tr h="469231">
                <a:tc>
                  <a:txBody>
                    <a:bodyPr/>
                    <a:lstStyle/>
                    <a:p>
                      <a:r>
                        <a:rPr lang="ru-RU" sz="1800" i="0" kern="1200" dirty="0" smtClean="0">
                          <a:solidFill>
                            <a:schemeClr val="dk1"/>
                          </a:solidFill>
                          <a:effectLst/>
                          <a:latin typeface="+mn-lt"/>
                          <a:ea typeface="+mn-ea"/>
                          <a:cs typeface="+mn-cs"/>
                        </a:rPr>
                        <a:t>1881</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i="0" kern="1200" dirty="0" smtClean="0">
                          <a:solidFill>
                            <a:schemeClr val="dk1"/>
                          </a:solidFill>
                          <a:effectLst/>
                          <a:latin typeface="+mn-lt"/>
                          <a:ea typeface="+mn-ea"/>
                          <a:cs typeface="+mn-cs"/>
                        </a:rPr>
                        <a:t>Петербург</a:t>
                      </a:r>
                      <a:endParaRPr lang="ru-RU" sz="1800" i="1" kern="1200" dirty="0" smtClean="0">
                        <a:solidFill>
                          <a:schemeClr val="dk1"/>
                        </a:solidFill>
                        <a:effectLst/>
                        <a:latin typeface="+mn-lt"/>
                        <a:ea typeface="+mn-ea"/>
                        <a:cs typeface="+mn-cs"/>
                      </a:endParaRPr>
                    </a:p>
                  </a:txBody>
                  <a:tcPr/>
                </a:tc>
              </a:tr>
              <a:tr h="367510">
                <a:tc>
                  <a:txBody>
                    <a:bodyPr/>
                    <a:lstStyle/>
                    <a:p>
                      <a:r>
                        <a:rPr lang="ru-RU" sz="1800" i="0" kern="1200" dirty="0" smtClean="0">
                          <a:solidFill>
                            <a:schemeClr val="dk1"/>
                          </a:solidFill>
                          <a:effectLst/>
                          <a:latin typeface="+mn-lt"/>
                          <a:ea typeface="+mn-ea"/>
                          <a:cs typeface="+mn-cs"/>
                        </a:rPr>
                        <a:t>1883</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i="0" kern="1200" dirty="0" smtClean="0">
                          <a:solidFill>
                            <a:schemeClr val="dk1"/>
                          </a:solidFill>
                          <a:effectLst/>
                          <a:latin typeface="+mn-lt"/>
                          <a:ea typeface="+mn-ea"/>
                          <a:cs typeface="+mn-cs"/>
                        </a:rPr>
                        <a:t>Ревель</a:t>
                      </a:r>
                      <a:endParaRPr lang="ru-RU" sz="1800" i="1" kern="1200" dirty="0" smtClean="0">
                        <a:solidFill>
                          <a:schemeClr val="dk1"/>
                        </a:solidFill>
                        <a:effectLst/>
                        <a:latin typeface="+mn-lt"/>
                        <a:ea typeface="+mn-ea"/>
                        <a:cs typeface="+mn-cs"/>
                      </a:endParaRPr>
                    </a:p>
                  </a:txBody>
                  <a:tcPr/>
                </a:tc>
              </a:tr>
              <a:tr h="413449">
                <a:tc>
                  <a:txBody>
                    <a:bodyPr/>
                    <a:lstStyle/>
                    <a:p>
                      <a:r>
                        <a:rPr lang="ru-RU" sz="1800" i="0" kern="1200" dirty="0" smtClean="0">
                          <a:solidFill>
                            <a:schemeClr val="dk1"/>
                          </a:solidFill>
                          <a:effectLst/>
                          <a:latin typeface="+mn-lt"/>
                          <a:ea typeface="+mn-ea"/>
                          <a:cs typeface="+mn-cs"/>
                        </a:rPr>
                        <a:t>1884</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i="0" kern="1200" dirty="0" smtClean="0">
                          <a:solidFill>
                            <a:schemeClr val="dk1"/>
                          </a:solidFill>
                          <a:effectLst/>
                          <a:latin typeface="+mn-lt"/>
                          <a:ea typeface="+mn-ea"/>
                          <a:cs typeface="+mn-cs"/>
                        </a:rPr>
                        <a:t>Киев</a:t>
                      </a:r>
                      <a:endParaRPr lang="ru-RU" sz="1800" i="1" kern="1200" dirty="0" smtClean="0">
                        <a:solidFill>
                          <a:schemeClr val="dk1"/>
                        </a:solidFill>
                        <a:effectLst/>
                        <a:latin typeface="+mn-lt"/>
                        <a:ea typeface="+mn-ea"/>
                        <a:cs typeface="+mn-cs"/>
                      </a:endParaRPr>
                    </a:p>
                  </a:txBody>
                  <a:tcPr/>
                </a:tc>
              </a:tr>
              <a:tr h="426574">
                <a:tc>
                  <a:txBody>
                    <a:bodyPr/>
                    <a:lstStyle/>
                    <a:p>
                      <a:r>
                        <a:rPr lang="ru-RU" sz="1800" i="0" kern="1200" dirty="0" smtClean="0">
                          <a:solidFill>
                            <a:schemeClr val="dk1"/>
                          </a:solidFill>
                          <a:effectLst/>
                          <a:latin typeface="+mn-lt"/>
                          <a:ea typeface="+mn-ea"/>
                          <a:cs typeface="+mn-cs"/>
                        </a:rPr>
                        <a:t>1885</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i="0" kern="1200" dirty="0" smtClean="0">
                          <a:solidFill>
                            <a:schemeClr val="dk1"/>
                          </a:solidFill>
                          <a:effectLst/>
                          <a:latin typeface="+mn-lt"/>
                          <a:ea typeface="+mn-ea"/>
                          <a:cs typeface="+mn-cs"/>
                        </a:rPr>
                        <a:t>Казань</a:t>
                      </a:r>
                      <a:endParaRPr lang="ru-RU" sz="1800" i="1" kern="1200" dirty="0" smtClean="0">
                        <a:solidFill>
                          <a:schemeClr val="dk1"/>
                        </a:solidFill>
                        <a:effectLst/>
                        <a:latin typeface="+mn-lt"/>
                        <a:ea typeface="+mn-ea"/>
                        <a:cs typeface="+mn-cs"/>
                      </a:endParaRPr>
                    </a:p>
                  </a:txBody>
                  <a:tcPr/>
                </a:tc>
              </a:tr>
              <a:tr h="367510">
                <a:tc>
                  <a:txBody>
                    <a:bodyPr/>
                    <a:lstStyle/>
                    <a:p>
                      <a:r>
                        <a:rPr lang="ru-RU" sz="1800" i="0" kern="1200" dirty="0" smtClean="0">
                          <a:solidFill>
                            <a:schemeClr val="dk1"/>
                          </a:solidFill>
                          <a:effectLst/>
                          <a:latin typeface="+mn-lt"/>
                          <a:ea typeface="+mn-ea"/>
                          <a:cs typeface="+mn-cs"/>
                        </a:rPr>
                        <a:t>1886</a:t>
                      </a:r>
                      <a:endParaRPr lang="ru-RU" dirty="0"/>
                    </a:p>
                  </a:txBody>
                  <a:tcPr/>
                </a:tc>
                <a:tc>
                  <a:txBody>
                    <a:bodyPr/>
                    <a:lstStyle/>
                    <a:p>
                      <a:r>
                        <a:rPr lang="ru-RU" dirty="0" smtClean="0"/>
                        <a:t>Харьков</a:t>
                      </a:r>
                      <a:endParaRPr lang="ru-RU" dirty="0"/>
                    </a:p>
                  </a:txBody>
                  <a:tcPr/>
                </a:tc>
              </a:tr>
              <a:tr h="403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1886</a:t>
                      </a:r>
                      <a:endParaRPr lang="ru-RU" dirty="0" smtClean="0"/>
                    </a:p>
                  </a:txBody>
                  <a:tcPr/>
                </a:tc>
                <a:tc>
                  <a:txBody>
                    <a:bodyPr/>
                    <a:lstStyle/>
                    <a:p>
                      <a:r>
                        <a:rPr lang="ru-RU" dirty="0" smtClean="0"/>
                        <a:t>Кострома</a:t>
                      </a:r>
                      <a:endParaRPr lang="ru-RU" dirty="0"/>
                    </a:p>
                  </a:txBody>
                  <a:tcPr/>
                </a:tc>
              </a:tr>
              <a:tr h="367510">
                <a:tc>
                  <a:txBody>
                    <a:bodyPr/>
                    <a:lstStyle/>
                    <a:p>
                      <a:r>
                        <a:rPr lang="ru-RU" dirty="0" smtClean="0"/>
                        <a:t>1887</a:t>
                      </a:r>
                      <a:endParaRPr lang="ru-RU" dirty="0"/>
                    </a:p>
                  </a:txBody>
                  <a:tcPr/>
                </a:tc>
                <a:tc>
                  <a:txBody>
                    <a:bodyPr/>
                    <a:lstStyle/>
                    <a:p>
                      <a:r>
                        <a:rPr lang="ru-RU" dirty="0" smtClean="0"/>
                        <a:t>Одесса</a:t>
                      </a:r>
                      <a:endParaRPr lang="ru-RU" dirty="0"/>
                    </a:p>
                  </a:txBody>
                  <a:tcPr/>
                </a:tc>
              </a:tr>
              <a:tr h="367510">
                <a:tc>
                  <a:txBody>
                    <a:bodyPr/>
                    <a:lstStyle/>
                    <a:p>
                      <a:r>
                        <a:rPr lang="ru-RU" dirty="0" smtClean="0"/>
                        <a:t>1887</a:t>
                      </a:r>
                      <a:endParaRPr lang="ru-RU" dirty="0"/>
                    </a:p>
                  </a:txBody>
                  <a:tcPr/>
                </a:tc>
                <a:tc>
                  <a:txBody>
                    <a:bodyPr/>
                    <a:lstStyle/>
                    <a:p>
                      <a:r>
                        <a:rPr lang="ru-RU" dirty="0" smtClean="0"/>
                        <a:t>Воронеж</a:t>
                      </a:r>
                      <a:endParaRPr lang="ru-RU" dirty="0"/>
                    </a:p>
                  </a:txBody>
                  <a:tcPr/>
                </a:tc>
              </a:tr>
              <a:tr h="367510">
                <a:tc>
                  <a:txBody>
                    <a:bodyPr/>
                    <a:lstStyle/>
                    <a:p>
                      <a:r>
                        <a:rPr lang="ru-RU" dirty="0" smtClean="0"/>
                        <a:t>1889</a:t>
                      </a:r>
                      <a:endParaRPr lang="ru-RU" dirty="0"/>
                    </a:p>
                  </a:txBody>
                  <a:tcPr/>
                </a:tc>
                <a:tc>
                  <a:txBody>
                    <a:bodyPr/>
                    <a:lstStyle/>
                    <a:p>
                      <a:r>
                        <a:rPr lang="ru-RU" dirty="0" smtClean="0"/>
                        <a:t>Пермь</a:t>
                      </a:r>
                      <a:endParaRPr lang="ru-RU" dirty="0"/>
                    </a:p>
                  </a:txBody>
                  <a:tcPr/>
                </a:tc>
              </a:tr>
              <a:tr h="367510">
                <a:tc>
                  <a:txBody>
                    <a:bodyPr/>
                    <a:lstStyle/>
                    <a:p>
                      <a:r>
                        <a:rPr lang="ru-RU" dirty="0" smtClean="0"/>
                        <a:t>1890</a:t>
                      </a:r>
                      <a:endParaRPr lang="ru-RU" dirty="0"/>
                    </a:p>
                  </a:txBody>
                  <a:tcPr/>
                </a:tc>
                <a:tc>
                  <a:txBody>
                    <a:bodyPr/>
                    <a:lstStyle/>
                    <a:p>
                      <a:r>
                        <a:rPr lang="ru-RU" dirty="0" smtClean="0"/>
                        <a:t>Москва</a:t>
                      </a:r>
                      <a:endParaRPr lang="ru-RU" dirty="0"/>
                    </a:p>
                  </a:txBody>
                  <a:tcPr/>
                </a:tc>
              </a:tr>
              <a:tr h="367510">
                <a:tc>
                  <a:txBody>
                    <a:bodyPr/>
                    <a:lstStyle/>
                    <a:p>
                      <a:r>
                        <a:rPr lang="ru-RU" dirty="0" smtClean="0"/>
                        <a:t>1891</a:t>
                      </a:r>
                      <a:endParaRPr lang="ru-RU" dirty="0"/>
                    </a:p>
                  </a:txBody>
                  <a:tcPr/>
                </a:tc>
                <a:tc>
                  <a:txBody>
                    <a:bodyPr/>
                    <a:lstStyle/>
                    <a:p>
                      <a:r>
                        <a:rPr lang="ru-RU" dirty="0" smtClean="0"/>
                        <a:t>Саратов</a:t>
                      </a:r>
                      <a:endParaRPr lang="ru-RU" dirty="0"/>
                    </a:p>
                  </a:txBody>
                  <a:tcPr/>
                </a:tc>
              </a:tr>
              <a:tr h="367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1891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Смоленск</a:t>
                      </a:r>
                    </a:p>
                  </a:txBody>
                  <a:tcPr/>
                </a:tc>
              </a:tr>
              <a:tr h="367510">
                <a:tc>
                  <a:txBody>
                    <a:bodyPr/>
                    <a:lstStyle/>
                    <a:p>
                      <a:r>
                        <a:rPr lang="ru-RU" dirty="0" smtClean="0"/>
                        <a:t>….</a:t>
                      </a:r>
                      <a:endParaRPr lang="ru-RU" dirty="0"/>
                    </a:p>
                  </a:txBody>
                  <a:tcPr/>
                </a:tc>
                <a:tc>
                  <a:txBody>
                    <a:bodyPr/>
                    <a:lstStyle/>
                    <a:p>
                      <a:r>
                        <a:rPr lang="ru-RU" dirty="0" smtClean="0"/>
                        <a:t>….</a:t>
                      </a:r>
                      <a:endParaRPr lang="ru-RU" dirty="0"/>
                    </a:p>
                  </a:txBody>
                  <a:tcPr/>
                </a:tc>
              </a:tr>
              <a:tr h="367510">
                <a:tc>
                  <a:txBody>
                    <a:bodyPr/>
                    <a:lstStyle/>
                    <a:p>
                      <a:r>
                        <a:rPr lang="ru-RU" dirty="0" smtClean="0"/>
                        <a:t>1897</a:t>
                      </a:r>
                      <a:endParaRPr lang="ru-RU" dirty="0"/>
                    </a:p>
                  </a:txBody>
                  <a:tcPr/>
                </a:tc>
                <a:tc>
                  <a:txBody>
                    <a:bodyPr/>
                    <a:lstStyle/>
                    <a:p>
                      <a:r>
                        <a:rPr lang="ru-RU" dirty="0" smtClean="0"/>
                        <a:t>Минск</a:t>
                      </a:r>
                      <a:endParaRPr lang="ru-RU" dirty="0"/>
                    </a:p>
                  </a:txBody>
                  <a:tcPr/>
                </a:tc>
              </a:tr>
              <a:tr h="367510">
                <a:tc>
                  <a:txBody>
                    <a:bodyPr/>
                    <a:lstStyle/>
                    <a:p>
                      <a:r>
                        <a:rPr lang="ru-RU" dirty="0" smtClean="0"/>
                        <a:t>1898</a:t>
                      </a:r>
                      <a:endParaRPr lang="ru-RU" dirty="0"/>
                    </a:p>
                  </a:txBody>
                  <a:tcPr/>
                </a:tc>
                <a:tc>
                  <a:txBody>
                    <a:bodyPr/>
                    <a:lstStyle/>
                    <a:p>
                      <a:r>
                        <a:rPr lang="ru-RU" dirty="0" smtClean="0"/>
                        <a:t>Подольск</a:t>
                      </a:r>
                      <a:endParaRPr lang="ru-RU" dirty="0"/>
                    </a:p>
                  </a:txBody>
                  <a:tcPr/>
                </a:tc>
              </a:tr>
            </a:tbl>
          </a:graphicData>
        </a:graphic>
      </p:graphicFrame>
      <p:sp>
        <p:nvSpPr>
          <p:cNvPr id="8" name="Объект 7"/>
          <p:cNvSpPr>
            <a:spLocks noGrp="1"/>
          </p:cNvSpPr>
          <p:nvPr>
            <p:ph sz="quarter" idx="4"/>
          </p:nvPr>
        </p:nvSpPr>
        <p:spPr>
          <a:xfrm>
            <a:off x="5698672" y="460073"/>
            <a:ext cx="6199414" cy="6068484"/>
          </a:xfrm>
        </p:spPr>
        <p:txBody>
          <a:bodyPr/>
          <a:lstStyle/>
          <a:p>
            <a:r>
              <a:rPr lang="ru-RU" dirty="0">
                <a:effectLst/>
              </a:rPr>
              <a:t>Таким образом, к 1898 г. в России было 23 училища слепых Мариинского попечительства.</a:t>
            </a:r>
            <a:endParaRPr lang="ru-RU" i="1" dirty="0">
              <a:effectLst/>
            </a:endParaRPr>
          </a:p>
          <a:p>
            <a:r>
              <a:rPr lang="ru-RU" dirty="0">
                <a:effectLst/>
              </a:rPr>
              <a:t>Самым крупным и первым по времени своей организации было Петербургское училище. Учреждение это должно было служить образцом для всех других училищ попечительства. Останавливаться подробно на работе каждого училища в отдельности нет возможности и необходимости. Наибольшее внимание поэтому будет уделено Петербургскому училищу с указанием тех отличительных особенностей, какие имели место в провинциальных училищах.</a:t>
            </a:r>
            <a:endParaRPr lang="ru-RU" i="1" dirty="0">
              <a:effectLst/>
            </a:endParaRPr>
          </a:p>
          <a:p>
            <a:endParaRPr lang="ru-RU" dirty="0"/>
          </a:p>
        </p:txBody>
      </p:sp>
    </p:spTree>
    <p:extLst>
      <p:ext uri="{BB962C8B-B14F-4D97-AF65-F5344CB8AC3E}">
        <p14:creationId xmlns:p14="http://schemas.microsoft.com/office/powerpoint/2010/main" val="1505667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20486"/>
            <a:ext cx="10777462" cy="555171"/>
          </a:xfrm>
        </p:spPr>
        <p:txBody>
          <a:bodyPr>
            <a:normAutofit fontScale="90000"/>
          </a:bodyPr>
          <a:lstStyle/>
          <a:p>
            <a:r>
              <a:rPr lang="ru-RU" sz="3100" dirty="0">
                <a:effectLst/>
              </a:rPr>
              <a:t>Из всего дореволюционного периода существования школы для слепых </a:t>
            </a:r>
            <a:r>
              <a:rPr lang="ru-RU" sz="3100" dirty="0" smtClean="0">
                <a:effectLst/>
              </a:rPr>
              <a:t>можно сделать </a:t>
            </a:r>
            <a:r>
              <a:rPr lang="ru-RU" sz="3100" dirty="0">
                <a:effectLst/>
              </a:rPr>
              <a:t>следующие выводы:</a:t>
            </a:r>
            <a:r>
              <a:rPr lang="ru-RU" dirty="0">
                <a:effectLst/>
              </a:rPr>
              <a:t/>
            </a:r>
            <a:br>
              <a:rPr lang="ru-RU" dirty="0">
                <a:effectLst/>
              </a:rPr>
            </a:br>
            <a:endParaRPr lang="ru-RU" dirty="0"/>
          </a:p>
        </p:txBody>
      </p:sp>
      <p:sp>
        <p:nvSpPr>
          <p:cNvPr id="3" name="Объект 2"/>
          <p:cNvSpPr>
            <a:spLocks noGrp="1"/>
          </p:cNvSpPr>
          <p:nvPr>
            <p:ph idx="1"/>
          </p:nvPr>
        </p:nvSpPr>
        <p:spPr>
          <a:xfrm>
            <a:off x="326571" y="1175657"/>
            <a:ext cx="11593285" cy="5682343"/>
          </a:xfrm>
        </p:spPr>
        <p:txBody>
          <a:bodyPr>
            <a:normAutofit fontScale="92500" lnSpcReduction="20000"/>
          </a:bodyPr>
          <a:lstStyle/>
          <a:p>
            <a:pPr lvl="0"/>
            <a:r>
              <a:rPr lang="ru-RU" dirty="0">
                <a:effectLst/>
              </a:rPr>
              <a:t>Государство никогда не было заинтересовано вопросами воспитания и обучения слепых. Государственные органы начинают частично заниматься вопросами о слепых лишь накануне Октября и не проводят в жизнь своих постановлений.</a:t>
            </a:r>
          </a:p>
          <a:p>
            <a:pPr lvl="0"/>
            <a:r>
              <a:rPr lang="ru-RU" dirty="0">
                <a:effectLst/>
              </a:rPr>
              <a:t>Внимание общественности не было широко привлечено к этим вопросам.</a:t>
            </a:r>
          </a:p>
          <a:p>
            <a:pPr lvl="0"/>
            <a:r>
              <a:rPr lang="ru-RU" dirty="0">
                <a:effectLst/>
              </a:rPr>
              <a:t>Школа ни в количественном, ни в качественном отношении не могла удовлетворить потребности слепых в образовании.</a:t>
            </a:r>
          </a:p>
          <a:p>
            <a:pPr lvl="0"/>
            <a:r>
              <a:rPr lang="ru-RU" dirty="0">
                <a:effectLst/>
              </a:rPr>
              <a:t>Выпущенные из школ учащиеся лишь частично обеспечивали себя работой и нередко не могли найти применения своим знаниям и труду.</a:t>
            </a:r>
          </a:p>
          <a:p>
            <a:r>
              <a:rPr lang="ru-RU" dirty="0">
                <a:effectLst/>
              </a:rPr>
              <a:t>Однако следует отметить, что к проблеме воспитания, обучения и трудового устройства слепых, общество, вернее некоторая часть его, подошло вплотную. Проблема была, так сказать, поставлена, но не могла быть окончательно разрешена. Становилось ясным, что в условиях противоречий классового общества, в условиях эксплуатации человека человеком преодолеть распространение слепоты невозможно. Становилось ясным и то, что в классовом обществе найти условия для полноценного применения слепому своего труда невозможно и что никакое учреждение для слепых само по себе не сможет создать этих условий. Нужна была коре тая ломка социальных основ, и сделала Великая Октябрьская социалистическая революция.</a:t>
            </a:r>
          </a:p>
          <a:p>
            <a:endParaRPr lang="ru-RU" dirty="0"/>
          </a:p>
        </p:txBody>
      </p:sp>
    </p:spTree>
    <p:extLst>
      <p:ext uri="{BB962C8B-B14F-4D97-AF65-F5344CB8AC3E}">
        <p14:creationId xmlns:p14="http://schemas.microsoft.com/office/powerpoint/2010/main" val="2281298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358033" y="301366"/>
            <a:ext cx="5144696" cy="1295703"/>
          </a:xfrm>
        </p:spPr>
        <p:txBody>
          <a:bodyPr>
            <a:noAutofit/>
          </a:bodyPr>
          <a:lstStyle/>
          <a:p>
            <a:pPr algn="ctr"/>
            <a:r>
              <a:rPr lang="ru-RU" sz="3200" dirty="0"/>
              <a:t>Владимир Ильич </a:t>
            </a:r>
            <a:r>
              <a:rPr lang="ru-RU" sz="3200" dirty="0" smtClean="0"/>
              <a:t>Ленин </a:t>
            </a:r>
            <a:r>
              <a:rPr lang="ru-RU" sz="3200" dirty="0"/>
              <a:t/>
            </a:r>
            <a:br>
              <a:rPr lang="ru-RU" sz="3200" dirty="0"/>
            </a:br>
            <a:r>
              <a:rPr lang="ru-RU" sz="3200" dirty="0"/>
              <a:t>(</a:t>
            </a:r>
            <a:r>
              <a:rPr lang="ru-RU" sz="3200" dirty="0" smtClean="0"/>
              <a:t>1870-1924)</a:t>
            </a:r>
            <a:endParaRPr lang="ru-RU" sz="320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8923" y="1580972"/>
            <a:ext cx="3722915" cy="4963888"/>
          </a:xfrm>
        </p:spPr>
      </p:pic>
      <p:sp>
        <p:nvSpPr>
          <p:cNvPr id="9" name="Текст 8"/>
          <p:cNvSpPr>
            <a:spLocks noGrp="1"/>
          </p:cNvSpPr>
          <p:nvPr>
            <p:ph type="body" sz="quarter" idx="3"/>
          </p:nvPr>
        </p:nvSpPr>
        <p:spPr>
          <a:xfrm>
            <a:off x="5502728" y="489857"/>
            <a:ext cx="6613915" cy="1116089"/>
          </a:xfrm>
        </p:spPr>
        <p:txBody>
          <a:bodyPr>
            <a:noAutofit/>
          </a:bodyPr>
          <a:lstStyle/>
          <a:p>
            <a:pPr algn="ctr"/>
            <a:r>
              <a:rPr lang="ru-RU" sz="3200" dirty="0"/>
              <a:t>Иосиф </a:t>
            </a:r>
            <a:r>
              <a:rPr lang="ru-RU" sz="3200" dirty="0" smtClean="0"/>
              <a:t>Виссарионович Сталин </a:t>
            </a:r>
            <a:r>
              <a:rPr lang="ru-RU" sz="3200" dirty="0"/>
              <a:t>(1878-1953)</a:t>
            </a:r>
          </a:p>
        </p:txBody>
      </p:sp>
      <p:pic>
        <p:nvPicPr>
          <p:cNvPr id="11" name="Объект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15686" y="1613165"/>
            <a:ext cx="3710513" cy="4931695"/>
          </a:xfrm>
        </p:spPr>
      </p:pic>
    </p:spTree>
    <p:extLst>
      <p:ext uri="{BB962C8B-B14F-4D97-AF65-F5344CB8AC3E}">
        <p14:creationId xmlns:p14="http://schemas.microsoft.com/office/powerpoint/2010/main" val="3963847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915" y="0"/>
            <a:ext cx="11707586" cy="1240971"/>
          </a:xfrm>
        </p:spPr>
        <p:txBody>
          <a:bodyPr/>
          <a:lstStyle/>
          <a:p>
            <a:r>
              <a:rPr lang="ru-RU" dirty="0" smtClean="0"/>
              <a:t>Великая Октябрьская социалистическая революция</a:t>
            </a:r>
            <a:endParaRPr lang="ru-RU" dirty="0"/>
          </a:p>
        </p:txBody>
      </p:sp>
      <p:sp>
        <p:nvSpPr>
          <p:cNvPr id="3" name="Объект 2"/>
          <p:cNvSpPr>
            <a:spLocks noGrp="1"/>
          </p:cNvSpPr>
          <p:nvPr>
            <p:ph idx="1"/>
          </p:nvPr>
        </p:nvSpPr>
        <p:spPr>
          <a:xfrm>
            <a:off x="-212271" y="1028699"/>
            <a:ext cx="12213772" cy="6041571"/>
          </a:xfrm>
        </p:spPr>
        <p:txBody>
          <a:bodyPr>
            <a:normAutofit fontScale="85000" lnSpcReduction="10000"/>
          </a:bodyPr>
          <a:lstStyle/>
          <a:p>
            <a:r>
              <a:rPr lang="ru-RU" dirty="0">
                <a:effectLst/>
              </a:rPr>
              <a:t>Большевики под руководством Ленина и Сталина на протяжении длительного периода до Великой Октябрьской социалистической революции уделяли большое внимание вопросам школы и воспитания.</a:t>
            </a:r>
          </a:p>
          <a:p>
            <a:r>
              <a:rPr lang="ru-RU" dirty="0">
                <a:effectLst/>
              </a:rPr>
              <a:t>Буржуазия, пришедшая к власти после Февральской революции, думала ограничиться в области народного образования лишь частичными реформами. В противоположность убогим и жалким реформам, которые думала провести буржуазия, большевики призывали учительские массы к революционной борьбе, подчеркивая зависимость народного образования от вопроса о власти. Большевики доказывали учительству, что коренная перестройка всей школьной системы возможна лишь после завоевания власти рабочим классом.</a:t>
            </a:r>
          </a:p>
          <a:p>
            <a:r>
              <a:rPr lang="ru-RU" dirty="0">
                <a:effectLst/>
              </a:rPr>
              <a:t>Через 4 дня после Октябрьского переворота Советское правительство издает декларацию о народном образовании. Декларация эта с достаточной отчетливостью подчеркивала принципиальное отличие советской школы от школы дореволюционной. Она отмечала:</a:t>
            </a:r>
          </a:p>
          <a:p>
            <a:pPr marL="457200" indent="-457200">
              <a:buFont typeface="+mj-lt"/>
              <a:buAutoNum type="arabicPeriod"/>
            </a:pPr>
            <a:r>
              <a:rPr lang="ru-RU" dirty="0">
                <a:effectLst/>
              </a:rPr>
              <a:t>необходимость введения в кратчайший срок всеобщей грамотности путем организации сети школ;</a:t>
            </a:r>
          </a:p>
          <a:p>
            <a:pPr marL="457200" indent="-457200">
              <a:buFont typeface="+mj-lt"/>
              <a:buAutoNum type="arabicPeriod"/>
            </a:pPr>
            <a:r>
              <a:rPr lang="ru-RU" dirty="0">
                <a:effectLst/>
              </a:rPr>
              <a:t>необходимость введения всеобщего обязательного и бесплатного обучения;</a:t>
            </a:r>
          </a:p>
          <a:p>
            <a:pPr marL="457200" indent="-457200">
              <a:buFont typeface="+mj-lt"/>
              <a:buAutoNum type="arabicPeriod"/>
            </a:pPr>
            <a:r>
              <a:rPr lang="ru-RU" dirty="0">
                <a:effectLst/>
              </a:rPr>
              <a:t>крайнюю необходимость подготовки педагогов через особые институты и семинарии;</a:t>
            </a:r>
          </a:p>
          <a:p>
            <a:pPr marL="457200" indent="-457200">
              <a:buFont typeface="+mj-lt"/>
              <a:buAutoNum type="arabicPeriod"/>
            </a:pPr>
            <a:r>
              <a:rPr lang="ru-RU" dirty="0" smtClean="0">
                <a:effectLst/>
              </a:rPr>
              <a:t>создание </a:t>
            </a:r>
            <a:r>
              <a:rPr lang="ru-RU" dirty="0">
                <a:effectLst/>
              </a:rPr>
              <a:t>единой для всех граждан абсолютно светской школы с несколькими ступенями и школы для взрослых;</a:t>
            </a:r>
          </a:p>
          <a:p>
            <a:pPr marL="457200" indent="-457200">
              <a:buFont typeface="+mj-lt"/>
              <a:buAutoNum type="arabicPeriod"/>
            </a:pPr>
            <a:r>
              <a:rPr lang="ru-RU" dirty="0">
                <a:effectLst/>
              </a:rPr>
              <a:t>о равном и возможно более высоком образовании для всех граждан;</a:t>
            </a:r>
          </a:p>
          <a:p>
            <a:pPr marL="457200" indent="-457200">
              <a:buFont typeface="+mj-lt"/>
              <a:buAutoNum type="arabicPeriod"/>
            </a:pPr>
            <a:r>
              <a:rPr lang="ru-RU" dirty="0">
                <a:effectLst/>
              </a:rPr>
              <a:t>о значительном повышении государственных расходов на дело народного просвещения.</a:t>
            </a:r>
          </a:p>
          <a:p>
            <a:endParaRPr lang="ru-RU" dirty="0"/>
          </a:p>
        </p:txBody>
      </p:sp>
    </p:spTree>
    <p:extLst>
      <p:ext uri="{BB962C8B-B14F-4D97-AF65-F5344CB8AC3E}">
        <p14:creationId xmlns:p14="http://schemas.microsoft.com/office/powerpoint/2010/main" val="2508504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1500" y="0"/>
            <a:ext cx="11250386" cy="6580414"/>
          </a:xfrm>
        </p:spPr>
        <p:txBody>
          <a:bodyPr>
            <a:normAutofit fontScale="77500" lnSpcReduction="20000"/>
          </a:bodyPr>
          <a:lstStyle/>
          <a:p>
            <a:r>
              <a:rPr lang="ru-RU" dirty="0">
                <a:effectLst/>
              </a:rPr>
              <a:t>Интервенция, гражданская война и вызванный ими период военного коммунизма не позволили осуществить в краткий срок все эти широкие по своему размаху мероприятия Советской власти. Вся экономика и политика этого периода были направлены на борьбу с интервенцией, на борьбу за сохранение и укрепление диктатуры пролетариата.</a:t>
            </a:r>
          </a:p>
          <a:p>
            <a:r>
              <a:rPr lang="ru-RU" dirty="0" smtClean="0">
                <a:effectLst/>
              </a:rPr>
              <a:t>В </a:t>
            </a:r>
            <a:r>
              <a:rPr lang="ru-RU" dirty="0">
                <a:effectLst/>
              </a:rPr>
              <a:t>области народного просвещения уходило особенно много времени на разрушение старых взглядов, на собирание всего ценного, на собирание аппарата и т. д. Это объясняется перенесением центра внимания государства на нужды военного характера и экономического строительства, а также консерватизмом </a:t>
            </a:r>
            <a:r>
              <a:rPr lang="ru-RU" cap="small" dirty="0">
                <a:effectLst/>
              </a:rPr>
              <a:t>и </a:t>
            </a:r>
            <a:r>
              <a:rPr lang="ru-RU" dirty="0">
                <a:effectLst/>
              </a:rPr>
              <a:t>косностью некоторой части интеллигенции.</a:t>
            </a:r>
          </a:p>
          <a:p>
            <a:r>
              <a:rPr lang="ru-RU" dirty="0">
                <a:effectLst/>
              </a:rPr>
              <a:t>Однако в эти тяжелые для страны годы Советское правительство ни на одно мгновенье не забываю о той роли, которую играет просвещение в деле переустройства общества на новых социалистических началах. В отчете НКП (октябрь 1917 г. — ноябрь 1918 г.) мы встречаем указания на то, что завоевания революции в политической и экономической областях лишь тогда можно считать прочными, когда пережитки старого строя перестанут влиять на дух и сознание масс. Выдвигалось требование не школьной реформы, а коренного переустройства школы на основе новых принципов и методов, выдвигаемых диктатурой пролетариата.</a:t>
            </a:r>
          </a:p>
          <a:p>
            <a:r>
              <a:rPr lang="ru-RU" dirty="0">
                <a:effectLst/>
              </a:rPr>
              <a:t>26 июня 1918 г. было издано положение об организации народного просвещения, в котором все образование строилось на принципе демократического централизма. Все же необходимо указать, что громоздкая структура Народного комиссариата просвещения просуществовала до </a:t>
            </a:r>
            <a:r>
              <a:rPr lang="en-US" dirty="0">
                <a:effectLst/>
              </a:rPr>
              <a:t>l</a:t>
            </a:r>
            <a:r>
              <a:rPr lang="ru-RU" dirty="0">
                <a:effectLst/>
              </a:rPr>
              <a:t>921 г., когда (11 февраля) было издано постановление, внесшее согласование в работу отделов НКП.</a:t>
            </a:r>
          </a:p>
          <a:p>
            <a:r>
              <a:rPr lang="ru-RU" dirty="0">
                <a:effectLst/>
              </a:rPr>
              <a:t>Происходивший в 1919 г. </a:t>
            </a:r>
            <a:r>
              <a:rPr lang="en-US" dirty="0">
                <a:effectLst/>
              </a:rPr>
              <a:t>VIII</a:t>
            </a:r>
            <a:r>
              <a:rPr lang="ru-RU" dirty="0">
                <a:effectLst/>
              </a:rPr>
              <a:t> съезд РКП(б) в утвержденной им программе дал формулировку задач советского просвещения. В программе указывалось: «в области народного просвещения РКП(б) ставит своей задачей довести до конца начатое с Октябрьской революции 1917 г. дело превращения школы из орудия классового господства буржуазии в орудие полного уничтожения деления общества на классы, в орудие коммунистического перерождения общества».</a:t>
            </a:r>
          </a:p>
          <a:p>
            <a:endParaRPr lang="ru-RU" dirty="0"/>
          </a:p>
        </p:txBody>
      </p:sp>
    </p:spTree>
    <p:extLst>
      <p:ext uri="{BB962C8B-B14F-4D97-AF65-F5344CB8AC3E}">
        <p14:creationId xmlns:p14="http://schemas.microsoft.com/office/powerpoint/2010/main" val="342785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8393" y="399011"/>
            <a:ext cx="10619164" cy="6084916"/>
          </a:xfrm>
        </p:spPr>
        <p:txBody>
          <a:bodyPr/>
          <a:lstStyle/>
          <a:p>
            <a:r>
              <a:rPr lang="ru-RU" dirty="0">
                <a:effectLst/>
              </a:rPr>
              <a:t>В эпоху Просвещения феномен слепоты привлекает внимание известного философа-сенсуалиста </a:t>
            </a:r>
            <a:r>
              <a:rPr lang="ru-RU" dirty="0" smtClean="0">
                <a:effectLst/>
              </a:rPr>
              <a:t>Дени Дидро </a:t>
            </a:r>
            <a:r>
              <a:rPr lang="ru-RU" dirty="0">
                <a:effectLst/>
              </a:rPr>
              <a:t>(1713-1784). Сенсуалистические позиции </a:t>
            </a:r>
            <a:r>
              <a:rPr lang="ru-RU" dirty="0" err="1">
                <a:effectLst/>
              </a:rPr>
              <a:t>Д.Дидро</a:t>
            </a:r>
            <a:r>
              <a:rPr lang="ru-RU" dirty="0">
                <a:effectLst/>
              </a:rPr>
              <a:t> неизбежно приводили к выводу о том, что люди с сенсорными дефектами – слепые, глухие, хотя и способны к познанию мира посредством сохранных органов чувств, но имеют ограниченные познавательные возможности. Произведение Дидро "Письма о слепых в назидание зрячим"(1749), получившее широкую известность не только во Франции, сыграло существенную роль в судьбах незрячих людей. С одной стороны, гуманистические взгляды французского просветителя способствовали привлечению внимания прогрессивной общественности к проблемам незрячих людей, находившихся в унизительном, нищенском положении, с другой стороны, сенсуалистические идеи философа становятся теоретическим обоснованием возможности приобщения слепых к образованию и трудовой деятельности посредством сохранных органов чувств. </a:t>
            </a:r>
            <a:br>
              <a:rPr lang="ru-RU" dirty="0">
                <a:effectLst/>
              </a:rPr>
            </a:br>
            <a:endParaRPr lang="ru-RU" dirty="0"/>
          </a:p>
        </p:txBody>
      </p:sp>
    </p:spTree>
    <p:extLst>
      <p:ext uri="{BB962C8B-B14F-4D97-AF65-F5344CB8AC3E}">
        <p14:creationId xmlns:p14="http://schemas.microsoft.com/office/powerpoint/2010/main" val="8326788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1500" y="0"/>
            <a:ext cx="11234057" cy="6678386"/>
          </a:xfrm>
        </p:spPr>
        <p:txBody>
          <a:bodyPr>
            <a:normAutofit fontScale="85000" lnSpcReduction="20000"/>
          </a:bodyPr>
          <a:lstStyle/>
          <a:p>
            <a:r>
              <a:rPr lang="ru-RU" dirty="0">
                <a:effectLst/>
              </a:rPr>
              <a:t>Резолюция </a:t>
            </a:r>
            <a:r>
              <a:rPr lang="en-US" dirty="0">
                <a:effectLst/>
              </a:rPr>
              <a:t>I</a:t>
            </a:r>
            <a:r>
              <a:rPr lang="ru-RU" dirty="0">
                <a:effectLst/>
              </a:rPr>
              <a:t> Всероссийского съезда по просвещению (18 сентября 1918 г.) подчеркивала, что лишь при советской власти стала возможна единая трудовая светская и совместная школа. Программы для школы первой и второй ступени вырабатывались раньше на местах, а потом в центре, и мало отличались от программ дореволюционных училищ.</a:t>
            </a:r>
          </a:p>
          <a:p>
            <a:r>
              <a:rPr lang="ru-RU" dirty="0">
                <a:effectLst/>
              </a:rPr>
              <a:t>Школьная сеть стихийно росла. В связи с неурожаем и голодом конца 1921 и всего 1922 г. просветительная работа в эти годы значительно снижается. Многие учреждения были сняты с государственного бюджета и переданы на весьма бедный местный бюджет. Учительство было снято с пайкового снабжения, школы не отапливались и не ремонтировались. Такое положение школы не замедлило привлечь внимание партии, правительства и общественности к вопросам просвещения. </a:t>
            </a:r>
            <a:r>
              <a:rPr lang="en-US" dirty="0">
                <a:effectLst/>
              </a:rPr>
              <a:t>X</a:t>
            </a:r>
            <a:r>
              <a:rPr lang="ru-RU" dirty="0">
                <a:effectLst/>
              </a:rPr>
              <a:t> Всероссийский съезд советов подчеркнул, что дальнейшее отставание народного просвещения должно быть немедленно приостановлено. Съезд указывал, что местные органы должны отпускать «максимально возможный процент губернского и уездного бюджета» на народное просвещение. Съезд предлагал Совету народных комиссаров срочно увеличить долю государственных ассигнований, отпускаемых НКП, и указал на необходимость улучшения положения школы и учительства.</a:t>
            </a:r>
          </a:p>
          <a:p>
            <a:r>
              <a:rPr lang="ru-RU" dirty="0">
                <a:effectLst/>
              </a:rPr>
              <a:t>Ряд конкретных указаний, данных съездом, должен был содействовать проведению в жизнь этих мероприятий. В 1923 г. Ленин писал, что необходимо «передвинуть весь наш государственный бюджет в сторону удовлетворения в первую голову потребностей первоначального народного образования». И дальше: «Народный учитель должен у нас быть поставлен на такую высоту, на которой он никогда не стоял и не стоит и не может стоять в буржуазном обществе» («Правда» от 4 января 1923 г., «Странички из дневника»).</a:t>
            </a:r>
          </a:p>
          <a:p>
            <a:r>
              <a:rPr lang="ru-RU" dirty="0">
                <a:effectLst/>
              </a:rPr>
              <a:t>1923 год и весь последующий период в области просвещения проходил под лозунгом борьбы за осуществление указаний Ленина, партии и </a:t>
            </a:r>
            <a:r>
              <a:rPr lang="en-US" dirty="0">
                <a:effectLst/>
              </a:rPr>
              <a:t>X</a:t>
            </a:r>
            <a:r>
              <a:rPr lang="ru-RU" dirty="0">
                <a:effectLst/>
              </a:rPr>
              <a:t> съезда советов.</a:t>
            </a:r>
          </a:p>
          <a:p>
            <a:endParaRPr lang="ru-RU" dirty="0"/>
          </a:p>
        </p:txBody>
      </p:sp>
    </p:spTree>
    <p:extLst>
      <p:ext uri="{BB962C8B-B14F-4D97-AF65-F5344CB8AC3E}">
        <p14:creationId xmlns:p14="http://schemas.microsoft.com/office/powerpoint/2010/main" val="31104698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4786" y="244929"/>
            <a:ext cx="10532771" cy="5546271"/>
          </a:xfrm>
        </p:spPr>
        <p:txBody>
          <a:bodyPr>
            <a:normAutofit fontScale="92500" lnSpcReduction="10000"/>
          </a:bodyPr>
          <a:lstStyle/>
          <a:p>
            <a:r>
              <a:rPr lang="ru-RU" i="1" dirty="0">
                <a:effectLst/>
              </a:rPr>
              <a:t>Период 1917—1924 гг. характеризуется рядом особенностей, принципиально отличающих его от всех дореволюционных периодов школьного обучения слепых:</a:t>
            </a:r>
            <a:endParaRPr lang="ru-RU" dirty="0">
              <a:effectLst/>
            </a:endParaRPr>
          </a:p>
          <a:p>
            <a:pPr lvl="0"/>
            <a:r>
              <a:rPr lang="ru-RU" i="1" dirty="0">
                <a:effectLst/>
              </a:rPr>
              <a:t>В слепом был признан полноправный и социально полноценный член общества.</a:t>
            </a:r>
            <a:endParaRPr lang="ru-RU" dirty="0">
              <a:effectLst/>
            </a:endParaRPr>
          </a:p>
          <a:p>
            <a:pPr lvl="0"/>
            <a:r>
              <a:rPr lang="ru-RU" i="1" dirty="0">
                <a:effectLst/>
              </a:rPr>
              <a:t>Все вопросы школьного обучения слепых сконцентрировались в руках государства.</a:t>
            </a:r>
            <a:endParaRPr lang="ru-RU" dirty="0">
              <a:effectLst/>
            </a:endParaRPr>
          </a:p>
          <a:p>
            <a:pPr lvl="0"/>
            <a:r>
              <a:rPr lang="ru-RU" i="1" dirty="0">
                <a:effectLst/>
              </a:rPr>
              <a:t>Школы слепых были включены в общую сеть учреждений социального воспитания, и было признано, что работа в них должна вестись на основе общих принципов трудовой школы по единому плану и программам.</a:t>
            </a:r>
            <a:endParaRPr lang="ru-RU" dirty="0">
              <a:effectLst/>
            </a:endParaRPr>
          </a:p>
          <a:p>
            <a:pPr lvl="0"/>
            <a:r>
              <a:rPr lang="ru-RU" i="1" dirty="0">
                <a:effectLst/>
              </a:rPr>
              <a:t>Значительно шире, чем в дореволюционной России, был поставлен вопрос о подготовке работников для школы слепых.</a:t>
            </a:r>
            <a:endParaRPr lang="ru-RU" dirty="0">
              <a:effectLst/>
            </a:endParaRPr>
          </a:p>
          <a:p>
            <a:pPr lvl="0"/>
            <a:r>
              <a:rPr lang="ru-RU" i="1" dirty="0">
                <a:effectLst/>
              </a:rPr>
              <a:t>Была создана общественная организация, одной из функций которой являлось трудовое устройство не только окончивших школы, но вообще всех трудоспособных слепых. Все эти положения, наряду с учетом ошибок и недостатков, имевших место в эти годы, и углублением накопившегося опыта позволили широко развернуть работу в последующие годы.</a:t>
            </a:r>
            <a:endParaRPr lang="ru-RU" dirty="0">
              <a:effectLst/>
            </a:endParaRPr>
          </a:p>
          <a:p>
            <a:endParaRPr lang="ru-RU" dirty="0"/>
          </a:p>
        </p:txBody>
      </p:sp>
    </p:spTree>
    <p:extLst>
      <p:ext uri="{BB962C8B-B14F-4D97-AF65-F5344CB8AC3E}">
        <p14:creationId xmlns:p14="http://schemas.microsoft.com/office/powerpoint/2010/main" val="17381156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вос</a:t>
            </a:r>
            <a:endParaRPr lang="ru-RU" dirty="0"/>
          </a:p>
        </p:txBody>
      </p:sp>
      <p:sp>
        <p:nvSpPr>
          <p:cNvPr id="3" name="Объект 2"/>
          <p:cNvSpPr>
            <a:spLocks noGrp="1"/>
          </p:cNvSpPr>
          <p:nvPr>
            <p:ph idx="1"/>
          </p:nvPr>
        </p:nvSpPr>
        <p:spPr/>
        <p:txBody>
          <a:bodyPr/>
          <a:lstStyle/>
          <a:p>
            <a:pPr lvl="0"/>
            <a:r>
              <a:rPr lang="ru-RU" dirty="0">
                <a:effectLst/>
              </a:rPr>
              <a:t>Одним из первых объединений инвалидов по зрению пролетарского типа </a:t>
            </a:r>
            <a:r>
              <a:rPr lang="ru-RU" dirty="0" smtClean="0">
                <a:effectLst/>
              </a:rPr>
              <a:t>и </a:t>
            </a:r>
            <a:r>
              <a:rPr lang="ru-RU" dirty="0">
                <a:effectLst/>
              </a:rPr>
              <a:t>прообразом Московской организации ВОС - стал Московский союз слепых, образованный в июле 1918 года. В городе не работали предприятия, не хватало продовольствия,  тысячи и тысячи раненых с разных фронтов Гражданской </a:t>
            </a:r>
            <a:r>
              <a:rPr lang="ru-RU" dirty="0" smtClean="0">
                <a:effectLst/>
              </a:rPr>
              <a:t>войны </a:t>
            </a:r>
            <a:r>
              <a:rPr lang="ru-RU" dirty="0">
                <a:effectLst/>
              </a:rPr>
              <a:t>поступали в госпитали. В Москве широко развернулось шефство над ранеными бойцами и командирами, члены Московского союза слепых навещали ослепших красноармейцев, приносили подарки, обучали их чтению и письму по системе Брайля.</a:t>
            </a:r>
          </a:p>
          <a:p>
            <a:endParaRPr lang="ru-RU" dirty="0"/>
          </a:p>
        </p:txBody>
      </p:sp>
    </p:spTree>
    <p:extLst>
      <p:ext uri="{BB962C8B-B14F-4D97-AF65-F5344CB8AC3E}">
        <p14:creationId xmlns:p14="http://schemas.microsoft.com/office/powerpoint/2010/main" val="23033758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96522" y="-141514"/>
            <a:ext cx="10353761" cy="1326321"/>
          </a:xfrm>
        </p:spPr>
        <p:txBody>
          <a:bodyPr/>
          <a:lstStyle/>
          <a:p>
            <a:r>
              <a:rPr lang="ru-RU" dirty="0" smtClean="0"/>
              <a:t>Шрифт Брайля</a:t>
            </a:r>
            <a:endParaRPr lang="ru-RU" dirty="0"/>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488" y="1686416"/>
            <a:ext cx="6008915" cy="4506686"/>
          </a:xfrm>
        </p:spPr>
      </p:pic>
      <p:sp>
        <p:nvSpPr>
          <p:cNvPr id="6" name="Объект 5"/>
          <p:cNvSpPr>
            <a:spLocks noGrp="1"/>
          </p:cNvSpPr>
          <p:nvPr>
            <p:ph sz="half" idx="2"/>
          </p:nvPr>
        </p:nvSpPr>
        <p:spPr>
          <a:xfrm>
            <a:off x="6173403" y="1012371"/>
            <a:ext cx="5844425" cy="5715000"/>
          </a:xfrm>
        </p:spPr>
        <p:txBody>
          <a:bodyPr>
            <a:normAutofit fontScale="85000" lnSpcReduction="20000"/>
          </a:bodyPr>
          <a:lstStyle/>
          <a:p>
            <a:r>
              <a:rPr lang="ru-RU" sz="2100" b="1" i="1" dirty="0"/>
              <a:t>Шрифт Брайля (англ. </a:t>
            </a:r>
            <a:r>
              <a:rPr lang="ru-RU" sz="2100" b="1" i="1" dirty="0" err="1"/>
              <a:t>Braille</a:t>
            </a:r>
            <a:r>
              <a:rPr lang="ru-RU" sz="2100" b="1" i="1" dirty="0"/>
              <a:t>) — рельефно-точечный тактильный шрифт, предназначенный для письма и чтения незрячими и плохо видящими людьми.</a:t>
            </a:r>
          </a:p>
          <a:p>
            <a:r>
              <a:rPr lang="ru-RU" sz="2100" b="1" i="1" dirty="0"/>
              <a:t>Разработан в 1824 году французом Луи Брайлем (фр. </a:t>
            </a:r>
            <a:r>
              <a:rPr lang="ru-RU" sz="2100" b="1" i="1" dirty="0" err="1"/>
              <a:t>Louis</a:t>
            </a:r>
            <a:r>
              <a:rPr lang="ru-RU" sz="2100" b="1" i="1" dirty="0"/>
              <a:t> </a:t>
            </a:r>
            <a:r>
              <a:rPr lang="ru-RU" sz="2100" b="1" i="1" dirty="0" err="1"/>
              <a:t>Braille</a:t>
            </a:r>
            <a:r>
              <a:rPr lang="ru-RU" sz="2100" b="1" i="1" dirty="0"/>
              <a:t>), сыном сапожника. Луи в возрасте трёх лет поранился в мастерской отца шорным ножом (подобие шила); из-за начавшегося воспаления глаз мальчик потерял зрение. В возрасте 15 лет Луи создал свой рельефно-точечный шрифт (в </a:t>
            </a:r>
            <a:r>
              <a:rPr lang="ru-RU" sz="2100" b="1" i="1" dirty="0" smtClean="0"/>
              <a:t>противоположность рельефно-линейному </a:t>
            </a:r>
            <a:r>
              <a:rPr lang="ru-RU" sz="2100" b="1" i="1" dirty="0"/>
              <a:t>шрифтуВалентина </a:t>
            </a:r>
            <a:r>
              <a:rPr lang="ru-RU" sz="2100" b="1" i="1" dirty="0" err="1"/>
              <a:t>Гаюи</a:t>
            </a:r>
            <a:r>
              <a:rPr lang="ru-RU" sz="2100" b="1" i="1" dirty="0"/>
              <a:t>), вдохновившись простотой «ночного шрифта» капитана артиллерииШарля Барбье. В то время «ночной шрифт» использовался военными для записи донесений, которые можно было прочесть в темноте, и имел один недостаток: из-за размера символов на страницу помещалось мало текста.</a:t>
            </a:r>
          </a:p>
          <a:p>
            <a:endParaRPr lang="ru-RU" dirty="0"/>
          </a:p>
        </p:txBody>
      </p:sp>
    </p:spTree>
    <p:extLst>
      <p:ext uri="{BB962C8B-B14F-4D97-AF65-F5344CB8AC3E}">
        <p14:creationId xmlns:p14="http://schemas.microsoft.com/office/powerpoint/2010/main" val="1918564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0752" y="77936"/>
            <a:ext cx="10353761" cy="1326321"/>
          </a:xfrm>
        </p:spPr>
        <p:txBody>
          <a:bodyPr/>
          <a:lstStyle/>
          <a:p>
            <a:pPr lvl="0"/>
            <a:r>
              <a:rPr lang="ru-RU" dirty="0">
                <a:effectLst/>
              </a:rPr>
              <a:t>Первые радости и надежды</a:t>
            </a:r>
            <a:br>
              <a:rPr lang="ru-RU" dirty="0">
                <a:effectLst/>
              </a:rPr>
            </a:br>
            <a:endParaRPr lang="ru-RU" dirty="0"/>
          </a:p>
        </p:txBody>
      </p:sp>
      <p:sp>
        <p:nvSpPr>
          <p:cNvPr id="3" name="Объект 2"/>
          <p:cNvSpPr>
            <a:spLocks noGrp="1"/>
          </p:cNvSpPr>
          <p:nvPr>
            <p:ph idx="1"/>
          </p:nvPr>
        </p:nvSpPr>
        <p:spPr>
          <a:xfrm>
            <a:off x="342900" y="767443"/>
            <a:ext cx="11511643" cy="5894614"/>
          </a:xfrm>
        </p:spPr>
        <p:txBody>
          <a:bodyPr>
            <a:normAutofit fontScale="85000" lnSpcReduction="10000"/>
          </a:bodyPr>
          <a:lstStyle/>
          <a:p>
            <a:pPr lvl="0"/>
            <a:r>
              <a:rPr lang="ru-RU" sz="2200" dirty="0">
                <a:effectLst/>
              </a:rPr>
              <a:t>Важнейшей задачей нового общества  стало </a:t>
            </a:r>
            <a:r>
              <a:rPr lang="ru-RU" sz="2200" dirty="0" smtClean="0">
                <a:effectLst/>
              </a:rPr>
              <a:t>трудоустройство </a:t>
            </a:r>
            <a:r>
              <a:rPr lang="ru-RU" sz="2200" dirty="0">
                <a:effectLst/>
              </a:rPr>
              <a:t>инвалидов по зрению. И первый смелый шаг в мир современной индустрии сделал незрячий изобретатель-самоучка П. И. Баринов. Он предложил новый вид работы для незрячих - сборку электромоторов для вентиляторов.</a:t>
            </a:r>
          </a:p>
          <a:p>
            <a:pPr lvl="0"/>
            <a:r>
              <a:rPr lang="ru-RU" sz="2200" dirty="0">
                <a:effectLst/>
              </a:rPr>
              <a:t>Инициатива была поначалу встречена с недоверием, но 14 сентября 1925 года в московском районе Дорогомилово было открыто   Электромоторное   объединение   слепых -  ЭМОС.  И первый же электродвигатель, собранный руками незрячих 15 января 1926 года, рассеял сомнения скептиков, а в сознании слепых утвердил веру в свои силы. Так люди, лишенные зрения, впервые стали производить электротехническую продукцию, столь необходимую государству.</a:t>
            </a:r>
          </a:p>
          <a:p>
            <a:pPr lvl="0"/>
            <a:r>
              <a:rPr lang="ru-RU" sz="2200" dirty="0">
                <a:effectLst/>
              </a:rPr>
              <a:t>Незрячие получили широкий доступ и к среднему специальному, и к высшему образованию. Если   за   всю историю дореволюционной России высшее образование   смогли получить всего лишь девять слепых - в основном дети состоятельных   родителей, то в одном только 1925 году лишь в московских вузах обучались пятнадцать незрячих, в том числе Л. С. Понтрягин, П. Г. Васютин, В. Ф. Козьмин и другие.</a:t>
            </a:r>
          </a:p>
          <a:p>
            <a:pPr lvl="0"/>
            <a:r>
              <a:rPr lang="ru-RU" sz="2200" dirty="0">
                <a:effectLst/>
              </a:rPr>
              <a:t>Центральный музыкальный техникум НКСО РСФСР - первое советское профессиональное учебное   заведение   для инвалидов по зрению, здесь обучались первые организаторы и руководители Всероссийского общества слепых, педагоги и настройщики музыкальных инструментов.</a:t>
            </a:r>
          </a:p>
          <a:p>
            <a:endParaRPr lang="ru-RU" dirty="0"/>
          </a:p>
        </p:txBody>
      </p:sp>
    </p:spTree>
    <p:extLst>
      <p:ext uri="{BB962C8B-B14F-4D97-AF65-F5344CB8AC3E}">
        <p14:creationId xmlns:p14="http://schemas.microsoft.com/office/powerpoint/2010/main" val="2962563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4156" y="604157"/>
            <a:ext cx="10874829" cy="5372100"/>
          </a:xfrm>
        </p:spPr>
        <p:txBody>
          <a:bodyPr>
            <a:normAutofit fontScale="92500" lnSpcReduction="10000"/>
          </a:bodyPr>
          <a:lstStyle/>
          <a:p>
            <a:pPr lvl="0"/>
            <a:r>
              <a:rPr lang="ru-RU" dirty="0">
                <a:effectLst/>
              </a:rPr>
              <a:t>26 апреля 1927 года </a:t>
            </a:r>
            <a:r>
              <a:rPr lang="ru-RU" dirty="0" err="1">
                <a:effectLst/>
              </a:rPr>
              <a:t>Наркомпрос</a:t>
            </a:r>
            <a:r>
              <a:rPr lang="ru-RU" dirty="0">
                <a:effectLst/>
              </a:rPr>
              <a:t> РСФСР принял решение о неограниченном приеме инвалидов  по зрению на доступные им факультеты высших учебных заведений.  Молодые незрячие специалисты работали преподавателями в школах и техникумах, адвокатами и юрисконсультами, редакторами и корректорами </a:t>
            </a:r>
            <a:r>
              <a:rPr lang="ru-RU" dirty="0" err="1">
                <a:effectLst/>
              </a:rPr>
              <a:t>брайлевской</a:t>
            </a:r>
            <a:r>
              <a:rPr lang="ru-RU" dirty="0">
                <a:effectLst/>
              </a:rPr>
              <a:t> литературы, проявляли большой интерес к научно-исследовательской работе, поступали в аспирантуру, защищали диссертации, вносили свой вклад в развитие молодой советской науки. </a:t>
            </a:r>
          </a:p>
          <a:p>
            <a:pPr lvl="0"/>
            <a:r>
              <a:rPr lang="ru-RU" dirty="0">
                <a:effectLst/>
              </a:rPr>
              <a:t>Так, например, первый из незрячих доктор физико-математических наук Л. С. Понтрягин создал новую математическую дисциплину - топологическую алгебру и получил за это Государственную премию. Выпускники консерватории и музыкальных училищ выступали в концертных залах, парках, обслуживали предприятия общественного питания, кинотеатры столицы.</a:t>
            </a:r>
          </a:p>
          <a:p>
            <a:pPr lvl="0"/>
            <a:r>
              <a:rPr lang="ru-RU" dirty="0">
                <a:effectLst/>
              </a:rPr>
              <a:t>5 июня 1941 года  Народный Комиссариат социального обеспечения РСФСР принял важный документ - "О трудовом устройстве инвалидов". Участники художественной самодеятельности со всей страны по инициативе Всероссийского общества слепых готовились провести в воскресенье, 22 июня смотр народных талантов.</a:t>
            </a:r>
          </a:p>
          <a:p>
            <a:endParaRPr lang="ru-RU" dirty="0"/>
          </a:p>
        </p:txBody>
      </p:sp>
    </p:spTree>
    <p:extLst>
      <p:ext uri="{BB962C8B-B14F-4D97-AF65-F5344CB8AC3E}">
        <p14:creationId xmlns:p14="http://schemas.microsoft.com/office/powerpoint/2010/main" val="26587943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dirty="0">
                <a:effectLst/>
              </a:rPr>
              <a:t>Все для фронта, для Красной Армии!</a:t>
            </a:r>
            <a:br>
              <a:rPr lang="ru-RU" dirty="0">
                <a:effectLst/>
              </a:rPr>
            </a:br>
            <a:endParaRPr lang="ru-RU" dirty="0"/>
          </a:p>
        </p:txBody>
      </p:sp>
      <p:sp>
        <p:nvSpPr>
          <p:cNvPr id="3" name="Объект 2"/>
          <p:cNvSpPr>
            <a:spLocks noGrp="1"/>
          </p:cNvSpPr>
          <p:nvPr>
            <p:ph idx="1"/>
          </p:nvPr>
        </p:nvSpPr>
        <p:spPr/>
        <p:txBody>
          <a:bodyPr/>
          <a:lstStyle/>
          <a:p>
            <a:pPr lvl="0"/>
            <a:r>
              <a:rPr lang="ru-RU" dirty="0">
                <a:effectLst/>
              </a:rPr>
              <a:t>К началу Великой Отечественной войны Московская городская организация ВОС была одной из ведущих, в ее рядах насчитывалось свыше 1500 человек. Уже на следующий день после начала войны массовые митинги и собрания прошли во всех первичных организациях и в коллективах предприятий.</a:t>
            </a:r>
          </a:p>
          <a:p>
            <a:pPr lvl="0"/>
            <a:r>
              <a:rPr lang="ru-RU" dirty="0">
                <a:effectLst/>
              </a:rPr>
              <a:t>Вливаясь в трудовые коллективы, инвалиды войны заменяли зрячих рабочих, призванных в армию, перевыполняли сменные нормы. Как для всей страны, для всех советских людей, их жизненным девизом в эти годы стали слова "Все для фронта, все для Победы!"</a:t>
            </a:r>
          </a:p>
          <a:p>
            <a:endParaRPr lang="ru-RU" dirty="0"/>
          </a:p>
        </p:txBody>
      </p:sp>
    </p:spTree>
    <p:extLst>
      <p:ext uri="{BB962C8B-B14F-4D97-AF65-F5344CB8AC3E}">
        <p14:creationId xmlns:p14="http://schemas.microsoft.com/office/powerpoint/2010/main" val="416048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423" y="0"/>
            <a:ext cx="10353761" cy="1326321"/>
          </a:xfrm>
        </p:spPr>
        <p:txBody>
          <a:bodyPr/>
          <a:lstStyle/>
          <a:p>
            <a:pPr lvl="0"/>
            <a:r>
              <a:rPr lang="ru-RU" dirty="0">
                <a:effectLst/>
              </a:rPr>
              <a:t>Новые испытания и победы</a:t>
            </a:r>
            <a:br>
              <a:rPr lang="ru-RU" dirty="0">
                <a:effectLst/>
              </a:rPr>
            </a:br>
            <a:endParaRPr lang="ru-RU" dirty="0"/>
          </a:p>
        </p:txBody>
      </p:sp>
      <p:sp>
        <p:nvSpPr>
          <p:cNvPr id="3" name="Объект 2"/>
          <p:cNvSpPr>
            <a:spLocks noGrp="1"/>
          </p:cNvSpPr>
          <p:nvPr>
            <p:ph idx="1"/>
          </p:nvPr>
        </p:nvSpPr>
        <p:spPr>
          <a:xfrm>
            <a:off x="342900" y="881743"/>
            <a:ext cx="11462657" cy="5780314"/>
          </a:xfrm>
        </p:spPr>
        <p:txBody>
          <a:bodyPr>
            <a:normAutofit fontScale="92500" lnSpcReduction="10000"/>
          </a:bodyPr>
          <a:lstStyle/>
          <a:p>
            <a:pPr lvl="0"/>
            <a:r>
              <a:rPr lang="ru-RU" dirty="0">
                <a:effectLst/>
              </a:rPr>
              <a:t>Победа в Великой Отечественной войне досталась нашему народу дорогой ценой: миллионы воинов не вернулись с полей сражений, многие стали инвалидами, оказались в труднейшей жизненной ситуации, не находя себе применение в послевоенной жизни. Общество слепых также испытывало огромные трудности: пострадали от бомбежек многие учебно-производственные мастерские, артели, незрячие потеряли работу, возродилось нищенство. Инвалиды нуждались в продовольствии, одежде, жилье, незрячие дети остались без школ, взрослые - без работы...</a:t>
            </a:r>
          </a:p>
          <a:p>
            <a:pPr lvl="0"/>
            <a:r>
              <a:rPr lang="ru-RU" dirty="0">
                <a:effectLst/>
              </a:rPr>
              <a:t>Московская организация ВОС активно переключилась на работу по обслуживанию незрячих в мирных условиях, и в эти послевоенные годы  своего рода школами восстановления трудоспособности незрячих стали учебно-производственные предприятия общества слепых (УПП ВОС). Здесь люди могли овладеть профессией с учетом возможностей каждого, научиться читать и писать по системе Брайля, в период обучения им выплачивалось ежемесячное пособие.</a:t>
            </a:r>
          </a:p>
          <a:p>
            <a:pPr lvl="0"/>
            <a:r>
              <a:rPr lang="ru-RU" dirty="0">
                <a:effectLst/>
              </a:rPr>
              <a:t>Многие слепые смогли работать токарями, слесарями, штамповщиками, а рост их мастерства повышал качество и снижал себестоимость изготовляемой продукции, что положительно сказывалось на отпускных ценах и сбыте изделий. Материально-техническая и финансовая база московских УПП все меньше и меньше нуждалась в государственных дотациях, потому что укреплялась теперь за счет отчислений от прибылей самих учебно-производственных предприятий, - так на деле была доказана их жизнеспособность.</a:t>
            </a:r>
          </a:p>
          <a:p>
            <a:endParaRPr lang="ru-RU" dirty="0"/>
          </a:p>
        </p:txBody>
      </p:sp>
    </p:spTree>
    <p:extLst>
      <p:ext uri="{BB962C8B-B14F-4D97-AF65-F5344CB8AC3E}">
        <p14:creationId xmlns:p14="http://schemas.microsoft.com/office/powerpoint/2010/main" val="26198445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6186" y="261257"/>
            <a:ext cx="11315700" cy="6417129"/>
          </a:xfrm>
        </p:spPr>
        <p:txBody>
          <a:bodyPr>
            <a:normAutofit fontScale="92500" lnSpcReduction="10000"/>
          </a:bodyPr>
          <a:lstStyle/>
          <a:p>
            <a:pPr lvl="0"/>
            <a:r>
              <a:rPr lang="ru-RU" dirty="0">
                <a:effectLst/>
              </a:rPr>
              <a:t>С годами инвалиды по зрению все больше убеждались в том, что их </a:t>
            </a:r>
            <a:r>
              <a:rPr lang="ru-RU" dirty="0" smtClean="0">
                <a:effectLst/>
              </a:rPr>
              <a:t>сила </a:t>
            </a:r>
            <a:r>
              <a:rPr lang="ru-RU" dirty="0">
                <a:effectLst/>
              </a:rPr>
              <a:t>только в коллективизме. Именно поэтому Московская городская организация ВОС постоянно пополнялась новыми членами, к 1957 году она состояла уже из 37 местных организаций,  а общее количество членов ВОС увеличилось до 6683 человек. На УПП ВОС, в кооперативах инвалидов, на государственных предприятиях трудились 4174 незрячих человека. Предприятия ВОС выпускали валовой продукции на сумму около 95 млн.  рублей.</a:t>
            </a:r>
          </a:p>
          <a:p>
            <a:pPr lvl="0"/>
            <a:r>
              <a:rPr lang="ru-RU" dirty="0">
                <a:effectLst/>
              </a:rPr>
              <a:t>Значительно расширилась производственная база Общества слепых, велось капитальное строительство. В 1950 -  1960-е годы было построено семь производственных корпусов, детский сад, пионерский лагерь и дом отдыха, рядом с предприятиями возвели 16 жилых домов, благодаря чему 2416 семей работников, членов Московской городской организации ВОС, стали новоселами. Численность работающих на московских УПП возросла до 4788 незрячих, а всего по Москве было занято в </a:t>
            </a:r>
            <a:r>
              <a:rPr lang="ru-RU" dirty="0" smtClean="0">
                <a:effectLst/>
              </a:rPr>
              <a:t>промышленн</a:t>
            </a:r>
            <a:r>
              <a:rPr lang="ru-RU" dirty="0">
                <a:effectLst/>
              </a:rPr>
              <a:t>ом производстве 6180 инвалидов по зрению.</a:t>
            </a:r>
          </a:p>
          <a:p>
            <a:r>
              <a:rPr lang="ru-RU" dirty="0">
                <a:effectLst/>
              </a:rPr>
              <a:t>В 1970 году на улице Куусинена, в районе станции метро "</a:t>
            </a:r>
            <a:r>
              <a:rPr lang="ru-RU" dirty="0" err="1">
                <a:effectLst/>
              </a:rPr>
              <a:t>Полежаевская</a:t>
            </a:r>
            <a:r>
              <a:rPr lang="ru-RU" dirty="0">
                <a:effectLst/>
              </a:rPr>
              <a:t>", был открыт Центральный дом культуры Всероссийского общества слепых. Он сразу стал центром массово-политической и культурно-просветительской работы среди незрячих. Художественные коллективы ЦДК давали выездные концерты в клубах УПП, агитпунктах, выезжали в колхозы, воинские части и госпитали, выступали перед незрячими союзных республик, а также на самых престижных площадках - в Колонном зале Дома союзов, Центральном Доме работников искусств и т. д</a:t>
            </a:r>
            <a:endParaRPr lang="ru-RU" dirty="0"/>
          </a:p>
        </p:txBody>
      </p:sp>
    </p:spTree>
    <p:extLst>
      <p:ext uri="{BB962C8B-B14F-4D97-AF65-F5344CB8AC3E}">
        <p14:creationId xmlns:p14="http://schemas.microsoft.com/office/powerpoint/2010/main" val="18569028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8842" y="146957"/>
            <a:ext cx="11185071" cy="6711043"/>
          </a:xfrm>
        </p:spPr>
        <p:txBody>
          <a:bodyPr/>
          <a:lstStyle/>
          <a:p>
            <a:pPr lvl="0"/>
            <a:r>
              <a:rPr lang="ru-RU" dirty="0">
                <a:effectLst/>
              </a:rPr>
              <a:t>Знаменательным в жизни незрячих стал 1975 год - год 50-летия Всероссийского общества слепых. Указом Президиума Верховного Совета СССР Общество слепых было награждено орденом Трудового Красного Знамени, и в этой высокой награде - огромная заслуга незрячих москвичей, рабочих и служащих, представителей научной и творческой интеллигенции.</a:t>
            </a:r>
          </a:p>
          <a:p>
            <a:endParaRPr lang="ru-RU" dirty="0"/>
          </a:p>
        </p:txBody>
      </p:sp>
    </p:spTree>
    <p:extLst>
      <p:ext uri="{BB962C8B-B14F-4D97-AF65-F5344CB8AC3E}">
        <p14:creationId xmlns:p14="http://schemas.microsoft.com/office/powerpoint/2010/main" val="247617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913795" y="0"/>
            <a:ext cx="10353761" cy="1326321"/>
          </a:xfrm>
        </p:spPr>
        <p:txBody>
          <a:bodyPr/>
          <a:lstStyle/>
          <a:p>
            <a:r>
              <a:rPr lang="ru-RU" dirty="0" smtClean="0"/>
              <a:t>Дени Дидро</a:t>
            </a:r>
            <a:br>
              <a:rPr lang="ru-RU" dirty="0" smtClean="0"/>
            </a:br>
            <a:r>
              <a:rPr lang="ru-RU" dirty="0" smtClean="0"/>
              <a:t>(1713-1784)</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289" y="1326321"/>
            <a:ext cx="8784771" cy="4721814"/>
          </a:xfrm>
        </p:spPr>
      </p:pic>
    </p:spTree>
    <p:extLst>
      <p:ext uri="{BB962C8B-B14F-4D97-AF65-F5344CB8AC3E}">
        <p14:creationId xmlns:p14="http://schemas.microsoft.com/office/powerpoint/2010/main" val="1214377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6" y="0"/>
            <a:ext cx="10353761" cy="1326321"/>
          </a:xfrm>
        </p:spPr>
        <p:txBody>
          <a:bodyPr/>
          <a:lstStyle/>
          <a:p>
            <a:pPr lvl="0"/>
            <a:r>
              <a:rPr lang="ru-RU" dirty="0">
                <a:effectLst/>
              </a:rPr>
              <a:t>Тяжелые годы</a:t>
            </a:r>
            <a:br>
              <a:rPr lang="ru-RU" dirty="0">
                <a:effectLst/>
              </a:rPr>
            </a:br>
            <a:endParaRPr lang="ru-RU" dirty="0"/>
          </a:p>
        </p:txBody>
      </p:sp>
      <p:sp>
        <p:nvSpPr>
          <p:cNvPr id="3" name="Объект 2"/>
          <p:cNvSpPr>
            <a:spLocks noGrp="1"/>
          </p:cNvSpPr>
          <p:nvPr>
            <p:ph idx="1"/>
          </p:nvPr>
        </p:nvSpPr>
        <p:spPr>
          <a:xfrm>
            <a:off x="555171" y="1126671"/>
            <a:ext cx="11087100" cy="5094515"/>
          </a:xfrm>
        </p:spPr>
        <p:txBody>
          <a:bodyPr>
            <a:normAutofit lnSpcReduction="10000"/>
          </a:bodyPr>
          <a:lstStyle/>
          <a:p>
            <a:pPr lvl="0"/>
            <a:r>
              <a:rPr lang="ru-RU" dirty="0">
                <a:effectLst/>
              </a:rPr>
              <a:t>1990-е годы  стали для Московской городской организации общества слепых,  как и для всей страны, тяжелейшим испытанием. Распад Советского Союза,  разрыв кооперированных связей, резкий спад спроса на продукцию, производимую московскими инвалидными предприятиями, покачнули незыблемые основы сложившейся в течение десятилетий системы УПП ВОС. Вынужденный спад производства московских УПП, их критическое финансовое состояние привели к сокращению кадров, безработице.</a:t>
            </a:r>
          </a:p>
          <a:p>
            <a:pPr lvl="0"/>
            <a:r>
              <a:rPr lang="ru-RU" dirty="0">
                <a:effectLst/>
              </a:rPr>
              <a:t>Общество слепых мучительно врастало в рыночные отношения, стараясь избежать потерь, сохранить то ценное, что складывалось годами и было испытано временем. Надо было искать пути самосохранения, скорейшей адаптации к работе и жизни в условиях зарождавшейся рыночной экономики. Поистине героические меры, предпринятые Московской городской организацией под руководством Всероссийского общества слепых,  во многом благодаря всесторонней поддержке московского правительства позволили Обществу выдержать болезненные социально-экономические преобразования тех лет.</a:t>
            </a:r>
          </a:p>
          <a:p>
            <a:endParaRPr lang="ru-RU" dirty="0"/>
          </a:p>
        </p:txBody>
      </p:sp>
    </p:spTree>
    <p:extLst>
      <p:ext uri="{BB962C8B-B14F-4D97-AF65-F5344CB8AC3E}">
        <p14:creationId xmlns:p14="http://schemas.microsoft.com/office/powerpoint/2010/main" val="31942693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4157" y="293914"/>
            <a:ext cx="11201400" cy="6335486"/>
          </a:xfrm>
        </p:spPr>
        <p:txBody>
          <a:bodyPr>
            <a:normAutofit fontScale="92500"/>
          </a:bodyPr>
          <a:lstStyle/>
          <a:p>
            <a:pPr lvl="0"/>
            <a:r>
              <a:rPr lang="ru-RU" dirty="0">
                <a:effectLst/>
              </a:rPr>
              <a:t>Удалось главное - сохранить производственную базу МГО ВОС.  Сегодня это 8 предприятий, их ежегодная совокупная выручка составляет более 800 миллионов рублей. Здесь выпускают  электрические выключатели и розетки, разного рода светильники, лифтовую электроаппаратуру, швейную фурнитуру, канцелярские товары, различные виды </a:t>
            </a:r>
            <a:r>
              <a:rPr lang="ru-RU" dirty="0" err="1">
                <a:effectLst/>
              </a:rPr>
              <a:t>металлогалантереи</a:t>
            </a:r>
            <a:r>
              <a:rPr lang="ru-RU" dirty="0">
                <a:effectLst/>
              </a:rPr>
              <a:t> и многое другое.</a:t>
            </a:r>
          </a:p>
          <a:p>
            <a:pPr lvl="0"/>
            <a:r>
              <a:rPr lang="ru-RU" dirty="0">
                <a:effectLst/>
              </a:rPr>
              <a:t>Жизнь продолжается</a:t>
            </a:r>
          </a:p>
          <a:p>
            <a:r>
              <a:rPr lang="ru-RU" dirty="0">
                <a:effectLst/>
              </a:rPr>
              <a:t>Сегодня </a:t>
            </a:r>
            <a:r>
              <a:rPr lang="ru-RU" dirty="0" smtClean="0">
                <a:effectLst/>
              </a:rPr>
              <a:t>в этом </a:t>
            </a:r>
            <a:r>
              <a:rPr lang="ru-RU" dirty="0">
                <a:effectLst/>
              </a:rPr>
              <a:t>обществе происходят серьезные, разительные перемены в социальной политике по отношению к инвалидам различных категорий, в том числе и незрячим. Московская городская организация Всероссийского общества слепых -  одна из самых крупных организаций в Москве, она является </a:t>
            </a:r>
            <a:r>
              <a:rPr lang="ru-RU" dirty="0" err="1">
                <a:effectLst/>
              </a:rPr>
              <a:t>соразработчиком</a:t>
            </a:r>
            <a:r>
              <a:rPr lang="ru-RU" dirty="0">
                <a:effectLst/>
              </a:rPr>
              <a:t> комплексных целевых городских программ по улучшению доступности городской инфраструктуры, вопросов обучения и трудоустройства инвалидов по зрению, организации их досуга. Эта работа заметно активизировалась в последние годы, когда власти города стали уделять особое внимание проблемам москвичей с инвалидностью, их комплексной реабилитации и интеграции в общество, когда был взят курс на создание в городе </a:t>
            </a:r>
            <a:r>
              <a:rPr lang="ru-RU" dirty="0" err="1">
                <a:effectLst/>
              </a:rPr>
              <a:t>безбарьерной</a:t>
            </a:r>
            <a:r>
              <a:rPr lang="ru-RU" dirty="0">
                <a:effectLst/>
              </a:rPr>
              <a:t> среды. О том, насколько серьезно  - и на каком высоком уровне! -  стали решаться сегодня эти вопросы, свидетельствует и сам факт создания в Москве Координационного совета по делам инвалидов, который возглавляет мэр столицы</a:t>
            </a:r>
            <a:endParaRPr lang="ru-RU" dirty="0"/>
          </a:p>
        </p:txBody>
      </p:sp>
    </p:spTree>
    <p:extLst>
      <p:ext uri="{BB962C8B-B14F-4D97-AF65-F5344CB8AC3E}">
        <p14:creationId xmlns:p14="http://schemas.microsoft.com/office/powerpoint/2010/main" val="17108406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9228" y="0"/>
            <a:ext cx="11593285" cy="6694714"/>
          </a:xfrm>
        </p:spPr>
        <p:txBody>
          <a:bodyPr>
            <a:normAutofit/>
          </a:bodyPr>
          <a:lstStyle/>
          <a:p>
            <a:pPr lvl="0"/>
            <a:r>
              <a:rPr lang="ru-RU" dirty="0" smtClean="0">
                <a:effectLst/>
              </a:rPr>
              <a:t>На </a:t>
            </a:r>
            <a:r>
              <a:rPr lang="ru-RU" dirty="0">
                <a:effectLst/>
              </a:rPr>
              <a:t>заседаниях Координационного совета,  на рабочих совещаниях и встречах с депутатами Мосгордумы, в префектурах и управах города рассматриваются и решаются сегодня проблемы социальной поддержки и реабилитации инвалидов по зрению. Это и помощь в продвижении продукции и товаров, которые производятся на московских предприятиях ВОС, и гарантированное обеспечение их госзаказами, и многое другое. </a:t>
            </a:r>
          </a:p>
          <a:p>
            <a:pPr lvl="0"/>
            <a:r>
              <a:rPr lang="ru-RU" dirty="0">
                <a:effectLst/>
              </a:rPr>
              <a:t> МГО ВОС сегодня плодотворно сотрудничает со многими департаментами столицы - социальной защиты, труда и занятости, образования, здравоохранения, деятельно участвует в совещаниях, рабочих группах по улучшению доступности городской транспортной инфраструктуры.</a:t>
            </a:r>
          </a:p>
          <a:p>
            <a:pPr lvl="0"/>
            <a:r>
              <a:rPr lang="ru-RU" dirty="0">
                <a:effectLst/>
              </a:rPr>
              <a:t>Создание и строительство города без барьеров  во всех смыслах этого слова, города для жизни, для всех людей - вот цель, которую ставит перед собой общество, его властные структуры, общественные организации. И самое активное и непосредственное участие в этой работе, в достижении этой цели принимает МГО ВОС, воплощая принцип "Не ждать и надеяться, а действовать и добиваться!", который на протяжении всех лет его истории и по сей день остается неизменным для всего Всероссийского общества слепых и для его передового отряда - Московской городской организации ВОС.</a:t>
            </a:r>
          </a:p>
          <a:p>
            <a:endParaRPr lang="ru-RU" dirty="0"/>
          </a:p>
        </p:txBody>
      </p:sp>
    </p:spTree>
    <p:extLst>
      <p:ext uri="{BB962C8B-B14F-4D97-AF65-F5344CB8AC3E}">
        <p14:creationId xmlns:p14="http://schemas.microsoft.com/office/powerpoint/2010/main" val="30519676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7852" y="397893"/>
            <a:ext cx="10646834" cy="3700578"/>
          </a:xfrm>
        </p:spPr>
        <p:txBody>
          <a:bodyPr/>
          <a:lstStyle/>
          <a:p>
            <a:pPr lvl="0"/>
            <a:r>
              <a:rPr lang="ru-RU" dirty="0">
                <a:effectLst/>
              </a:rPr>
              <a:t>И неизменными остаются главные задачи общества - защищать интересы и права инвалидов по зрению, всемерно способствовать развитию их творческих, профессиональных, духовных возможностей, обеспечивать достойный уровень и качество их жизни и всестороннюю интеграцию в общество.</a:t>
            </a:r>
          </a:p>
          <a:p>
            <a:endParaRPr lang="ru-RU" dirty="0"/>
          </a:p>
        </p:txBody>
      </p:sp>
    </p:spTree>
    <p:extLst>
      <p:ext uri="{BB962C8B-B14F-4D97-AF65-F5344CB8AC3E}">
        <p14:creationId xmlns:p14="http://schemas.microsoft.com/office/powerpoint/2010/main" val="25932941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2219" y="408711"/>
            <a:ext cx="10159193" cy="817418"/>
          </a:xfrm>
        </p:spPr>
        <p:txBody>
          <a:bodyPr/>
          <a:lstStyle/>
          <a:p>
            <a:r>
              <a:rPr lang="ru-RU" dirty="0" smtClean="0"/>
              <a:t>Методы обучения слепых</a:t>
            </a:r>
            <a:endParaRPr lang="ru-RU" dirty="0"/>
          </a:p>
        </p:txBody>
      </p:sp>
      <p:sp>
        <p:nvSpPr>
          <p:cNvPr id="3" name="Объект 2"/>
          <p:cNvSpPr>
            <a:spLocks noGrp="1"/>
          </p:cNvSpPr>
          <p:nvPr>
            <p:ph idx="1"/>
          </p:nvPr>
        </p:nvSpPr>
        <p:spPr>
          <a:xfrm>
            <a:off x="858980" y="1413166"/>
            <a:ext cx="10307783" cy="5015343"/>
          </a:xfrm>
        </p:spPr>
        <p:txBody>
          <a:bodyPr>
            <a:normAutofit fontScale="85000" lnSpcReduction="20000"/>
          </a:bodyPr>
          <a:lstStyle/>
          <a:p>
            <a:r>
              <a:rPr lang="ru-RU" sz="2300" dirty="0">
                <a:effectLst/>
                <a:latin typeface="Times New Roman" panose="02020603050405020304" pitchFamily="18" charset="0"/>
                <a:cs typeface="Times New Roman" panose="02020603050405020304" pitchFamily="18" charset="0"/>
              </a:rPr>
              <a:t> </a:t>
            </a:r>
            <a:r>
              <a:rPr lang="ru-RU" sz="2300" dirty="0" smtClean="0">
                <a:effectLst/>
                <a:latin typeface="Times New Roman" panose="02020603050405020304" pitchFamily="18" charset="0"/>
                <a:cs typeface="Times New Roman" panose="02020603050405020304" pitchFamily="18" charset="0"/>
              </a:rPr>
              <a:t>Выделяют </a:t>
            </a:r>
            <a:r>
              <a:rPr lang="ru-RU" sz="2300" dirty="0">
                <a:effectLst/>
                <a:latin typeface="Times New Roman" panose="02020603050405020304" pitchFamily="18" charset="0"/>
                <a:cs typeface="Times New Roman" panose="02020603050405020304" pitchFamily="18" charset="0"/>
              </a:rPr>
              <a:t>четыре группы методов обучения:</a:t>
            </a:r>
          </a:p>
          <a:p>
            <a:r>
              <a:rPr lang="ru-RU" sz="2300" u="sng" dirty="0">
                <a:effectLst/>
                <a:latin typeface="Times New Roman" panose="02020603050405020304" pitchFamily="18" charset="0"/>
                <a:cs typeface="Times New Roman" panose="02020603050405020304" pitchFamily="18" charset="0"/>
              </a:rPr>
              <a:t>1. Аудиальные методы обучения. </a:t>
            </a:r>
            <a:r>
              <a:rPr lang="ru-RU" sz="2300" dirty="0">
                <a:effectLst/>
                <a:latin typeface="Times New Roman" panose="02020603050405020304" pitchFamily="18" charset="0"/>
                <a:cs typeface="Times New Roman" panose="02020603050405020304" pitchFamily="18" charset="0"/>
              </a:rPr>
              <a:t>Информация представлена в звуках. К этой группе относятся все виды рассказов, бесед, объяснений лекций. В чистом виде эти методы обеспечивают передачу и фиксацию информации по аудиальному каналу.</a:t>
            </a:r>
          </a:p>
          <a:p>
            <a:r>
              <a:rPr lang="ru-RU" sz="2300" u="sng" dirty="0">
                <a:effectLst/>
                <a:latin typeface="Times New Roman" panose="02020603050405020304" pitchFamily="18" charset="0"/>
                <a:cs typeface="Times New Roman" panose="02020603050405020304" pitchFamily="18" charset="0"/>
              </a:rPr>
              <a:t>2. Визуальные методы обучения.</a:t>
            </a:r>
            <a:r>
              <a:rPr lang="ru-RU" sz="2300" dirty="0">
                <a:effectLst/>
                <a:latin typeface="Times New Roman" panose="02020603050405020304" pitchFamily="18" charset="0"/>
                <a:cs typeface="Times New Roman" panose="02020603050405020304" pitchFamily="18" charset="0"/>
              </a:rPr>
              <a:t> Информация представлена в виде изображения. К этой группе относятся демонстрации натуральных объектов и изобразительных пособий, а также методы, предполагающие работу со всеми видами печатной или письменной информации.</a:t>
            </a:r>
          </a:p>
          <a:p>
            <a:r>
              <a:rPr lang="ru-RU" sz="2300" u="sng" dirty="0">
                <a:effectLst/>
                <a:latin typeface="Times New Roman" panose="02020603050405020304" pitchFamily="18" charset="0"/>
                <a:cs typeface="Times New Roman" panose="02020603050405020304" pitchFamily="18" charset="0"/>
              </a:rPr>
              <a:t>3. Кинестетические методы обучения.</a:t>
            </a:r>
            <a:r>
              <a:rPr lang="ru-RU" sz="2300" dirty="0">
                <a:effectLst/>
                <a:latin typeface="Times New Roman" panose="02020603050405020304" pitchFamily="18" charset="0"/>
                <a:cs typeface="Times New Roman" panose="02020603050405020304" pitchFamily="18" charset="0"/>
              </a:rPr>
              <a:t> Передача и восприятие информации организованы с помощью мышечных усилий и иных ощущений тела. Для общеобразовательной школы и вуза в чистом виде данные методы не описаны, однако обучение, например, слепоглухих детей возможно только посредством этих методов. В начальной школе при обучении детей грамоте используется некоторое количество кинестетических приемов. Используются они и при подготовке спортсменов.</a:t>
            </a:r>
          </a:p>
          <a:p>
            <a:endParaRPr lang="ru-RU" dirty="0"/>
          </a:p>
        </p:txBody>
      </p:sp>
    </p:spTree>
    <p:extLst>
      <p:ext uri="{BB962C8B-B14F-4D97-AF65-F5344CB8AC3E}">
        <p14:creationId xmlns:p14="http://schemas.microsoft.com/office/powerpoint/2010/main" val="7318607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8145" y="762000"/>
            <a:ext cx="10519412" cy="5029200"/>
          </a:xfrm>
        </p:spPr>
        <p:txBody>
          <a:bodyPr>
            <a:normAutofit fontScale="85000" lnSpcReduction="10000"/>
          </a:bodyPr>
          <a:lstStyle/>
          <a:p>
            <a:r>
              <a:rPr lang="ru-RU" u="sng" dirty="0">
                <a:effectLst/>
                <a:latin typeface="Times New Roman" panose="02020603050405020304" pitchFamily="18" charset="0"/>
                <a:cs typeface="Times New Roman" panose="02020603050405020304" pitchFamily="18" charset="0"/>
              </a:rPr>
              <a:t>4. Полимодальные методы обучения.</a:t>
            </a:r>
            <a:r>
              <a:rPr lang="ru-RU" dirty="0">
                <a:effectLst/>
                <a:latin typeface="Times New Roman" panose="02020603050405020304" pitchFamily="18" charset="0"/>
                <a:cs typeface="Times New Roman" panose="02020603050405020304" pitchFamily="18" charset="0"/>
              </a:rPr>
              <a:t> Информация движется по нескольким каналам восприятия:</a:t>
            </a:r>
          </a:p>
          <a:p>
            <a:r>
              <a:rPr lang="ru-RU" dirty="0">
                <a:effectLst/>
                <a:latin typeface="Times New Roman" panose="02020603050405020304" pitchFamily="18" charset="0"/>
                <a:cs typeface="Times New Roman" panose="02020603050405020304" pitchFamily="18" charset="0"/>
              </a:rPr>
              <a:t>4.1. Аудио-визуальные (демонстрация </a:t>
            </a:r>
            <a:r>
              <a:rPr lang="ru-RU" dirty="0" err="1">
                <a:effectLst/>
                <a:latin typeface="Times New Roman" panose="02020603050405020304" pitchFamily="18" charset="0"/>
                <a:cs typeface="Times New Roman" panose="02020603050405020304" pitchFamily="18" charset="0"/>
              </a:rPr>
              <a:t>диа</a:t>
            </a:r>
            <a:r>
              <a:rPr lang="ru-RU" dirty="0">
                <a:effectLst/>
                <a:latin typeface="Times New Roman" panose="02020603050405020304" pitchFamily="18" charset="0"/>
                <a:cs typeface="Times New Roman" panose="02020603050405020304" pitchFamily="18" charset="0"/>
              </a:rPr>
              <a:t>-, кино- и видеофильмов, некоторых опытов и экспериментов; методы рассчитаны на одновременную визуальную и аудиальную фиксацию информации).</a:t>
            </a:r>
          </a:p>
          <a:p>
            <a:r>
              <a:rPr lang="ru-RU" dirty="0">
                <a:effectLst/>
                <a:latin typeface="Times New Roman" panose="02020603050405020304" pitchFamily="18" charset="0"/>
                <a:cs typeface="Times New Roman" panose="02020603050405020304" pitchFamily="18" charset="0"/>
              </a:rPr>
              <a:t>4.2. Визуально-кинестетические - методы включающие выполнение графических и письменных работ без устного объяснения/изложения: распознавание и определение природных объектов, визуальные наблюдения с последующей регистрацией явления; сюда же следует отнести методы предполагающие работу с компьютером, не имеющим звуковой карты. К этой группе принадлежат и основные методы обучения глухих детей. При использовании этих методов информация проходит по двум каналам, что уже повышает эффективность её усвоения.</a:t>
            </a:r>
          </a:p>
          <a:p>
            <a:r>
              <a:rPr lang="ru-RU" dirty="0">
                <a:effectLst/>
                <a:latin typeface="Times New Roman" panose="02020603050405020304" pitchFamily="18" charset="0"/>
                <a:cs typeface="Times New Roman" panose="02020603050405020304" pitchFamily="18" charset="0"/>
              </a:rPr>
              <a:t>4.3. Аудиально-кинестетические - прослушивание с последующим описанием. В общеобразовательной школе встречаются редко, но являются ведущими при обучении слепых детей.</a:t>
            </a:r>
          </a:p>
          <a:p>
            <a:r>
              <a:rPr lang="ru-RU" dirty="0">
                <a:effectLst/>
                <a:latin typeface="Times New Roman" panose="02020603050405020304" pitchFamily="18" charset="0"/>
                <a:cs typeface="Times New Roman" panose="02020603050405020304" pitchFamily="18" charset="0"/>
              </a:rPr>
              <a:t>4.4. Аудио-визуально-кинестетические - проведение опытов и экспериментов, демонстрация учебных видео- и кинофильмов, работы с компьютерными обучающими программами. При использовании данных методов информация фиксируется по всем каналам восприятия.</a:t>
            </a:r>
          </a:p>
          <a:p>
            <a:endParaRPr lang="ru-RU" dirty="0"/>
          </a:p>
        </p:txBody>
      </p:sp>
    </p:spTree>
    <p:extLst>
      <p:ext uri="{BB962C8B-B14F-4D97-AF65-F5344CB8AC3E}">
        <p14:creationId xmlns:p14="http://schemas.microsoft.com/office/powerpoint/2010/main" val="42947116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Современная Россия</a:t>
            </a:r>
            <a:endParaRPr lang="ru-RU" dirty="0"/>
          </a:p>
        </p:txBody>
      </p:sp>
      <p:sp>
        <p:nvSpPr>
          <p:cNvPr id="3" name="Объект 2"/>
          <p:cNvSpPr>
            <a:spLocks noGrp="1"/>
          </p:cNvSpPr>
          <p:nvPr>
            <p:ph idx="1"/>
          </p:nvPr>
        </p:nvSpPr>
        <p:spPr>
          <a:xfrm>
            <a:off x="734291" y="1662545"/>
            <a:ext cx="10533266" cy="4128655"/>
          </a:xfrm>
        </p:spPr>
        <p:txBody>
          <a:bodyPr>
            <a:normAutofit fontScale="92500" lnSpcReduction="20000"/>
          </a:bodyPr>
          <a:lstStyle/>
          <a:p>
            <a:r>
              <a:rPr lang="ru-RU" dirty="0">
                <a:effectLst/>
              </a:rPr>
              <a:t>В России деятельность специальных (коррекционных) образовательных учреждений регламентируется типовым положением «О специальном (коррекционном) образовательном учреждении для обучающихся, воспитанников с отклонением в развитии» (1997) и письмом «О специфике деятельности специальных (коррекционных) образовательных учреждений I—VIII видов».</a:t>
            </a:r>
          </a:p>
          <a:p>
            <a:r>
              <a:rPr lang="ru-RU" dirty="0">
                <a:effectLst/>
              </a:rPr>
              <a:t>Специальные образовательные учреждения делятся на</a:t>
            </a:r>
          </a:p>
          <a:p>
            <a:r>
              <a:rPr lang="ru-RU" dirty="0">
                <a:effectLst/>
              </a:rPr>
              <a:t>коррекционные (компенсирующие) учреждения дошкольного образования;</a:t>
            </a:r>
          </a:p>
          <a:p>
            <a:r>
              <a:rPr lang="ru-RU" dirty="0">
                <a:effectLst/>
              </a:rPr>
              <a:t>коррекционные образовательные учреждения;</a:t>
            </a:r>
          </a:p>
          <a:p>
            <a:r>
              <a:rPr lang="ru-RU" dirty="0">
                <a:effectLst/>
              </a:rPr>
              <a:t>коррекционные учреждения начального профессионального образования.</a:t>
            </a:r>
          </a:p>
          <a:p>
            <a:r>
              <a:rPr lang="ru-RU" dirty="0">
                <a:effectLst/>
              </a:rPr>
              <a:t>Также в некоторых учреждениях общего образования существуют специальные классы и группы, подчиняющиеся тем же регламентам.</a:t>
            </a:r>
          </a:p>
          <a:p>
            <a:endParaRPr lang="ru-RU" dirty="0"/>
          </a:p>
        </p:txBody>
      </p:sp>
    </p:spTree>
    <p:extLst>
      <p:ext uri="{BB962C8B-B14F-4D97-AF65-F5344CB8AC3E}">
        <p14:creationId xmlns:p14="http://schemas.microsoft.com/office/powerpoint/2010/main" val="40035293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Специальные (коррекционные) образовательные учреждения III и IV видов</a:t>
            </a:r>
            <a:br>
              <a:rPr lang="ru-RU" dirty="0">
                <a:effectLst/>
              </a:rPr>
            </a:br>
            <a:endParaRPr lang="ru-RU" dirty="0"/>
          </a:p>
        </p:txBody>
      </p:sp>
      <p:sp>
        <p:nvSpPr>
          <p:cNvPr id="3" name="Объект 2"/>
          <p:cNvSpPr>
            <a:spLocks noGrp="1"/>
          </p:cNvSpPr>
          <p:nvPr>
            <p:ph idx="1"/>
          </p:nvPr>
        </p:nvSpPr>
        <p:spPr>
          <a:xfrm>
            <a:off x="692727" y="2096063"/>
            <a:ext cx="10574829" cy="4290882"/>
          </a:xfrm>
        </p:spPr>
        <p:txBody>
          <a:bodyPr>
            <a:normAutofit fontScale="85000" lnSpcReduction="10000"/>
          </a:bodyPr>
          <a:lstStyle/>
          <a:p>
            <a:r>
              <a:rPr lang="ru-RU" dirty="0">
                <a:effectLst/>
              </a:rPr>
              <a:t>Коррекционные учреждения III и IV видов обеспечивают обучение, воспитание, коррекцию первичных и вторичных отклонений в развитии у воспитанников с </a:t>
            </a:r>
            <a:r>
              <a:rPr lang="ru-RU" b="1" dirty="0">
                <a:effectLst/>
              </a:rPr>
              <a:t>нарушениями зрения</a:t>
            </a:r>
            <a:r>
              <a:rPr lang="ru-RU" dirty="0">
                <a:effectLst/>
              </a:rPr>
              <a:t>, развитие сохранных анализаторов, формирование коррекционно-компенсаторных навыков, способствующих социальной адаптации воспитанников в обществе. В коррекционное учреждение III вида принимаются незрячие дети, а также дети с остаточным зрением (0,04 и ниже) и более высокой остротой зрения (0,08) при наличии сложных сочетаний нарушений зрительных функций, с прогрессирующими глазными заболеваниями, ведущими к слепоте. В коррекционное учреждение IV вида принимаются слабовидящие дети с остротой зрения от 0,05 до 0,4 на лучше видящем глазу с переносимой коррекцией. Кроме того, в коррекционное учреждение IV вида принимаются дети с косоглазием и </a:t>
            </a:r>
            <a:r>
              <a:rPr lang="ru-RU" dirty="0" err="1">
                <a:effectLst/>
              </a:rPr>
              <a:t>амблиопией</a:t>
            </a:r>
            <a:r>
              <a:rPr lang="ru-RU" dirty="0">
                <a:effectLst/>
              </a:rPr>
              <a:t>, имеющие более высокую остроту зрения (выше 0,4) для продолжения лечения зрения.</a:t>
            </a:r>
          </a:p>
          <a:p>
            <a:r>
              <a:rPr lang="ru-RU" dirty="0">
                <a:effectLst/>
              </a:rPr>
              <a:t>При необходимости может быть организовано совместное (в одном коррекционном учреждении) обучение незрячих и слабовидящих детей, детей с косоглазием и </a:t>
            </a:r>
            <a:r>
              <a:rPr lang="ru-RU" dirty="0" err="1">
                <a:effectLst/>
              </a:rPr>
              <a:t>амблиопией</a:t>
            </a:r>
            <a:r>
              <a:rPr lang="ru-RU" dirty="0">
                <a:effectLst/>
              </a:rPr>
              <a:t>.</a:t>
            </a:r>
          </a:p>
          <a:p>
            <a:endParaRPr lang="ru-RU" dirty="0"/>
          </a:p>
        </p:txBody>
      </p:sp>
    </p:spTree>
    <p:extLst>
      <p:ext uri="{BB962C8B-B14F-4D97-AF65-F5344CB8AC3E}">
        <p14:creationId xmlns:p14="http://schemas.microsoft.com/office/powerpoint/2010/main" val="28805872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463" y="0"/>
            <a:ext cx="10353761" cy="1326321"/>
          </a:xfrm>
        </p:spPr>
        <p:txBody>
          <a:bodyPr/>
          <a:lstStyle/>
          <a:p>
            <a:r>
              <a:rPr lang="ru-RU" dirty="0" smtClean="0"/>
              <a:t>Список литературы</a:t>
            </a:r>
            <a:endParaRPr lang="ru-RU" dirty="0"/>
          </a:p>
        </p:txBody>
      </p:sp>
      <p:sp>
        <p:nvSpPr>
          <p:cNvPr id="3" name="Объект 2"/>
          <p:cNvSpPr>
            <a:spLocks noGrp="1"/>
          </p:cNvSpPr>
          <p:nvPr>
            <p:ph idx="1"/>
          </p:nvPr>
        </p:nvSpPr>
        <p:spPr>
          <a:xfrm>
            <a:off x="568036" y="1052945"/>
            <a:ext cx="11208327" cy="5514110"/>
          </a:xfrm>
        </p:spPr>
        <p:txBody>
          <a:bodyPr>
            <a:normAutofit fontScale="77500" lnSpcReduction="20000"/>
          </a:bodyPr>
          <a:lstStyle/>
          <a:p>
            <a:r>
              <a:rPr lang="ru-RU" dirty="0">
                <a:effectLst/>
                <a:latin typeface="Times New Roman" panose="02020603050405020304" pitchFamily="18" charset="0"/>
                <a:cs typeface="Times New Roman" panose="02020603050405020304" pitchFamily="18" charset="0"/>
              </a:rPr>
              <a:t>1. Константин Карлович Грот и его педагогическое наследие: Сб. мат. – С.-Пб., 0000.</a:t>
            </a:r>
          </a:p>
          <a:p>
            <a:r>
              <a:rPr lang="ru-RU" dirty="0">
                <a:effectLst/>
                <a:latin typeface="Times New Roman" panose="02020603050405020304" pitchFamily="18" charset="0"/>
                <a:cs typeface="Times New Roman" panose="02020603050405020304" pitchFamily="18" charset="0"/>
              </a:rPr>
              <a:t>2. </a:t>
            </a:r>
            <a:r>
              <a:rPr lang="ru-RU" i="1" dirty="0" err="1">
                <a:effectLst/>
                <a:latin typeface="Times New Roman" panose="02020603050405020304" pitchFamily="18" charset="0"/>
                <a:cs typeface="Times New Roman" panose="02020603050405020304" pitchFamily="18" charset="0"/>
              </a:rPr>
              <a:t>Малофеев</a:t>
            </a:r>
            <a:r>
              <a:rPr lang="ru-RU" i="1" dirty="0">
                <a:effectLst/>
                <a:latin typeface="Times New Roman" panose="02020603050405020304" pitchFamily="18" charset="0"/>
                <a:cs typeface="Times New Roman" panose="02020603050405020304" pitchFamily="18" charset="0"/>
              </a:rPr>
              <a:t> Н.Н</a:t>
            </a:r>
            <a:r>
              <a:rPr lang="ru-RU" dirty="0">
                <a:effectLst/>
                <a:latin typeface="Times New Roman" panose="02020603050405020304" pitchFamily="18" charset="0"/>
                <a:cs typeface="Times New Roman" panose="02020603050405020304" pitchFamily="18" charset="0"/>
              </a:rPr>
              <a:t> Западная Европа: эволюция отношения общества и государства к лицам с отклонениями в развитии. Монография. М., 2003.</a:t>
            </a:r>
          </a:p>
          <a:p>
            <a:r>
              <a:rPr lang="ru-RU" dirty="0">
                <a:effectLst/>
                <a:latin typeface="Times New Roman" panose="02020603050405020304" pitchFamily="18" charset="0"/>
                <a:cs typeface="Times New Roman" panose="02020603050405020304" pitchFamily="18" charset="0"/>
              </a:rPr>
              <a:t>3. </a:t>
            </a:r>
            <a:r>
              <a:rPr lang="ru-RU" i="1" dirty="0" err="1">
                <a:effectLst/>
                <a:latin typeface="Times New Roman" panose="02020603050405020304" pitchFamily="18" charset="0"/>
                <a:cs typeface="Times New Roman" panose="02020603050405020304" pitchFamily="18" charset="0"/>
              </a:rPr>
              <a:t>Малофеев</a:t>
            </a:r>
            <a:r>
              <a:rPr lang="ru-RU" i="1" dirty="0">
                <a:effectLst/>
                <a:latin typeface="Times New Roman" panose="02020603050405020304" pitchFamily="18" charset="0"/>
                <a:cs typeface="Times New Roman" panose="02020603050405020304" pitchFamily="18" charset="0"/>
              </a:rPr>
              <a:t> Н.Н</a:t>
            </a:r>
            <a:r>
              <a:rPr lang="ru-RU" dirty="0">
                <a:effectLst/>
                <a:latin typeface="Times New Roman" panose="02020603050405020304" pitchFamily="18" charset="0"/>
                <a:cs typeface="Times New Roman" panose="02020603050405020304" pitchFamily="18" charset="0"/>
              </a:rPr>
              <a:t> Из истории отечественной специальной школы // Дефектология. – 2003. – № 3. – С. 3-10.</a:t>
            </a:r>
          </a:p>
          <a:p>
            <a:r>
              <a:rPr lang="ru-RU" dirty="0">
                <a:effectLst/>
                <a:latin typeface="Times New Roman" panose="02020603050405020304" pitchFamily="18" charset="0"/>
                <a:cs typeface="Times New Roman" panose="02020603050405020304" pitchFamily="18" charset="0"/>
              </a:rPr>
              <a:t>4. </a:t>
            </a:r>
            <a:r>
              <a:rPr lang="ru-RU" i="1" dirty="0" err="1">
                <a:effectLst/>
                <a:latin typeface="Times New Roman" panose="02020603050405020304" pitchFamily="18" charset="0"/>
                <a:cs typeface="Times New Roman" panose="02020603050405020304" pitchFamily="18" charset="0"/>
              </a:rPr>
              <a:t>Малофеев</a:t>
            </a:r>
            <a:r>
              <a:rPr lang="ru-RU" i="1" dirty="0">
                <a:effectLst/>
                <a:latin typeface="Times New Roman" panose="02020603050405020304" pitchFamily="18" charset="0"/>
                <a:cs typeface="Times New Roman" panose="02020603050405020304" pitchFamily="18" charset="0"/>
              </a:rPr>
              <a:t> Н.Н.</a:t>
            </a:r>
            <a:r>
              <a:rPr lang="ru-RU" dirty="0">
                <a:effectLst/>
                <a:latin typeface="Times New Roman" panose="02020603050405020304" pitchFamily="18" charset="0"/>
                <a:cs typeface="Times New Roman" panose="02020603050405020304" pitchFamily="18" charset="0"/>
              </a:rPr>
              <a:t> История становления и развития национальных систем специального образования (социокультурный контекст). Специальная педагогика // [Гл. в </a:t>
            </a:r>
            <a:r>
              <a:rPr lang="ru-RU" dirty="0" err="1">
                <a:effectLst/>
                <a:latin typeface="Times New Roman" panose="02020603050405020304" pitchFamily="18" charset="0"/>
                <a:cs typeface="Times New Roman" panose="02020603050405020304" pitchFamily="18" charset="0"/>
              </a:rPr>
              <a:t>учеб.пособие</a:t>
            </a:r>
            <a:r>
              <a:rPr lang="ru-RU" dirty="0">
                <a:effectLst/>
                <a:latin typeface="Times New Roman" panose="02020603050405020304" pitchFamily="18" charset="0"/>
                <a:cs typeface="Times New Roman" panose="02020603050405020304" pitchFamily="18" charset="0"/>
              </a:rPr>
              <a:t> для </a:t>
            </a:r>
            <a:r>
              <a:rPr lang="ru-RU" dirty="0" err="1">
                <a:effectLst/>
                <a:latin typeface="Times New Roman" panose="02020603050405020304" pitchFamily="18" charset="0"/>
                <a:cs typeface="Times New Roman" panose="02020603050405020304" pitchFamily="18" charset="0"/>
              </a:rPr>
              <a:t>ст</a:t>
            </a:r>
            <a:r>
              <a:rPr lang="ru-RU" dirty="0">
                <a:effectLst/>
                <a:latin typeface="Times New Roman" panose="02020603050405020304" pitchFamily="18" charset="0"/>
                <a:cs typeface="Times New Roman" panose="02020603050405020304" pitchFamily="18" charset="0"/>
              </a:rPr>
              <a:t>-в педвузов]. – М., 2000.</a:t>
            </a:r>
          </a:p>
          <a:p>
            <a:r>
              <a:rPr lang="ru-RU" dirty="0">
                <a:effectLst/>
                <a:latin typeface="Times New Roman" panose="02020603050405020304" pitchFamily="18" charset="0"/>
                <a:cs typeface="Times New Roman" panose="02020603050405020304" pitchFamily="18" charset="0"/>
              </a:rPr>
              <a:t>5. </a:t>
            </a:r>
            <a:r>
              <a:rPr lang="ru-RU" i="1" dirty="0" err="1">
                <a:effectLst/>
                <a:latin typeface="Times New Roman" panose="02020603050405020304" pitchFamily="18" charset="0"/>
                <a:cs typeface="Times New Roman" panose="02020603050405020304" pitchFamily="18" charset="0"/>
              </a:rPr>
              <a:t>Малофеев</a:t>
            </a:r>
            <a:r>
              <a:rPr lang="ru-RU" i="1" dirty="0">
                <a:effectLst/>
                <a:latin typeface="Times New Roman" panose="02020603050405020304" pitchFamily="18" charset="0"/>
                <a:cs typeface="Times New Roman" panose="02020603050405020304" pitchFamily="18" charset="0"/>
              </a:rPr>
              <a:t> Н.Н</a:t>
            </a:r>
            <a:r>
              <a:rPr lang="ru-RU" dirty="0">
                <a:effectLst/>
                <a:latin typeface="Times New Roman" panose="02020603050405020304" pitchFamily="18" charset="0"/>
                <a:cs typeface="Times New Roman" panose="02020603050405020304" pitchFamily="18" charset="0"/>
              </a:rPr>
              <a:t> Устроители школ для глухонемых обретают второе дыхание // Дефектология. – 2004. – № 2. – С. 52-62.</a:t>
            </a:r>
          </a:p>
          <a:p>
            <a:r>
              <a:rPr lang="ru-RU" dirty="0">
                <a:effectLst/>
                <a:latin typeface="Times New Roman" panose="02020603050405020304" pitchFamily="18" charset="0"/>
                <a:cs typeface="Times New Roman" panose="02020603050405020304" pitchFamily="18" charset="0"/>
              </a:rPr>
              <a:t>6. </a:t>
            </a:r>
            <a:r>
              <a:rPr lang="ru-RU" i="1" dirty="0">
                <a:effectLst/>
                <a:latin typeface="Times New Roman" panose="02020603050405020304" pitchFamily="18" charset="0"/>
                <a:cs typeface="Times New Roman" panose="02020603050405020304" pitchFamily="18" charset="0"/>
              </a:rPr>
              <a:t>Марголин З.И.</a:t>
            </a:r>
            <a:r>
              <a:rPr lang="ru-RU" dirty="0">
                <a:effectLst/>
                <a:latin typeface="Times New Roman" panose="02020603050405020304" pitchFamily="18" charset="0"/>
                <a:cs typeface="Times New Roman" panose="02020603050405020304" pitchFamily="18" charset="0"/>
              </a:rPr>
              <a:t> История обучения слепых. – М., 1940.</a:t>
            </a:r>
          </a:p>
          <a:p>
            <a:r>
              <a:rPr lang="ru-RU" dirty="0">
                <a:effectLst/>
                <a:latin typeface="Times New Roman" panose="02020603050405020304" pitchFamily="18" charset="0"/>
                <a:cs typeface="Times New Roman" panose="02020603050405020304" pitchFamily="18" charset="0"/>
              </a:rPr>
              <a:t>7. Отчет Попечительства Императрицы Марии Александровны о слепых за 1909 г. – СПб., 1910.</a:t>
            </a:r>
          </a:p>
          <a:p>
            <a:r>
              <a:rPr lang="ru-RU" dirty="0">
                <a:effectLst/>
                <a:latin typeface="Times New Roman" panose="02020603050405020304" pitchFamily="18" charset="0"/>
                <a:cs typeface="Times New Roman" panose="02020603050405020304" pitchFamily="18" charset="0"/>
              </a:rPr>
              <a:t>8. </a:t>
            </a:r>
            <a:r>
              <a:rPr lang="ru-RU" i="1" dirty="0">
                <a:effectLst/>
                <a:latin typeface="Times New Roman" panose="02020603050405020304" pitchFamily="18" charset="0"/>
                <a:cs typeface="Times New Roman" panose="02020603050405020304" pitchFamily="18" charset="0"/>
              </a:rPr>
              <a:t>Рейх М.</a:t>
            </a:r>
            <a:r>
              <a:rPr lang="ru-RU" dirty="0">
                <a:effectLst/>
                <a:latin typeface="Times New Roman" panose="02020603050405020304" pitchFamily="18" charset="0"/>
                <a:cs typeface="Times New Roman" panose="02020603050405020304" pitchFamily="18" charset="0"/>
              </a:rPr>
              <a:t> Что делает мир для улучшения участи слепых. – СПб., 1901.</a:t>
            </a:r>
          </a:p>
          <a:p>
            <a:r>
              <a:rPr lang="ru-RU" dirty="0">
                <a:effectLst/>
                <a:latin typeface="Times New Roman" panose="02020603050405020304" pitchFamily="18" charset="0"/>
                <a:cs typeface="Times New Roman" panose="02020603050405020304" pitchFamily="18" charset="0"/>
              </a:rPr>
              <a:t>9. </a:t>
            </a:r>
            <a:r>
              <a:rPr lang="ru-RU" i="1" dirty="0" err="1">
                <a:effectLst/>
                <a:latin typeface="Times New Roman" panose="02020603050405020304" pitchFamily="18" charset="0"/>
                <a:cs typeface="Times New Roman" panose="02020603050405020304" pitchFamily="18" charset="0"/>
              </a:rPr>
              <a:t>Сизова</a:t>
            </a:r>
            <a:r>
              <a:rPr lang="ru-RU" i="1" dirty="0">
                <a:effectLst/>
                <a:latin typeface="Times New Roman" panose="02020603050405020304" pitchFamily="18" charset="0"/>
                <a:cs typeface="Times New Roman" panose="02020603050405020304" pitchFamily="18" charset="0"/>
              </a:rPr>
              <a:t> А.И</a:t>
            </a:r>
            <a:r>
              <a:rPr lang="ru-RU" dirty="0">
                <a:effectLst/>
                <a:latin typeface="Times New Roman" panose="02020603050405020304" pitchFamily="18" charset="0"/>
                <a:cs typeface="Times New Roman" panose="02020603050405020304" pitchFamily="18" charset="0"/>
              </a:rPr>
              <a:t>. Анна Александровна Адлер. – М., 1996.</a:t>
            </a:r>
          </a:p>
          <a:p>
            <a:r>
              <a:rPr lang="ru-RU" dirty="0">
                <a:effectLst/>
                <a:latin typeface="Times New Roman" panose="02020603050405020304" pitchFamily="18" charset="0"/>
                <a:cs typeface="Times New Roman" panose="02020603050405020304" pitchFamily="18" charset="0"/>
              </a:rPr>
              <a:t>10. </a:t>
            </a:r>
            <a:r>
              <a:rPr lang="ru-RU" i="1" dirty="0" err="1">
                <a:effectLst/>
                <a:latin typeface="Times New Roman" panose="02020603050405020304" pitchFamily="18" charset="0"/>
                <a:cs typeface="Times New Roman" panose="02020603050405020304" pitchFamily="18" charset="0"/>
              </a:rPr>
              <a:t>Сизова</a:t>
            </a:r>
            <a:r>
              <a:rPr lang="ru-RU" i="1" dirty="0">
                <a:effectLst/>
                <a:latin typeface="Times New Roman" panose="02020603050405020304" pitchFamily="18" charset="0"/>
                <a:cs typeface="Times New Roman" panose="02020603050405020304" pitchFamily="18" charset="0"/>
              </a:rPr>
              <a:t> А.И.</a:t>
            </a:r>
            <a:r>
              <a:rPr lang="ru-RU" dirty="0">
                <a:effectLst/>
                <a:latin typeface="Times New Roman" panose="02020603050405020304" pitchFamily="18" charset="0"/>
                <a:cs typeface="Times New Roman" panose="02020603050405020304" pitchFamily="18" charset="0"/>
              </a:rPr>
              <a:t> История развития московской школы для слепых детей. – М., 1992.</a:t>
            </a:r>
          </a:p>
          <a:p>
            <a:r>
              <a:rPr lang="ru-RU" dirty="0">
                <a:effectLst/>
                <a:latin typeface="Times New Roman" panose="02020603050405020304" pitchFamily="18" charset="0"/>
                <a:cs typeface="Times New Roman" panose="02020603050405020304" pitchFamily="18" charset="0"/>
              </a:rPr>
              <a:t>11. </a:t>
            </a:r>
            <a:r>
              <a:rPr lang="ru-RU" i="1" dirty="0" err="1">
                <a:effectLst/>
                <a:latin typeface="Times New Roman" panose="02020603050405020304" pitchFamily="18" charset="0"/>
                <a:cs typeface="Times New Roman" panose="02020603050405020304" pitchFamily="18" charset="0"/>
              </a:rPr>
              <a:t>Скребицкий</a:t>
            </a:r>
            <a:r>
              <a:rPr lang="ru-RU" i="1" dirty="0">
                <a:effectLst/>
                <a:latin typeface="Times New Roman" panose="02020603050405020304" pitchFamily="18" charset="0"/>
                <a:cs typeface="Times New Roman" panose="02020603050405020304" pitchFamily="18" charset="0"/>
              </a:rPr>
              <a:t> А.И.</a:t>
            </a:r>
            <a:r>
              <a:rPr lang="ru-RU" dirty="0">
                <a:effectLst/>
                <a:latin typeface="Times New Roman" panose="02020603050405020304" pitchFamily="18" charset="0"/>
                <a:cs typeface="Times New Roman" panose="02020603050405020304" pitchFamily="18" charset="0"/>
              </a:rPr>
              <a:t> Валентин </a:t>
            </a:r>
            <a:r>
              <a:rPr lang="ru-RU" dirty="0" err="1">
                <a:effectLst/>
                <a:latin typeface="Times New Roman" panose="02020603050405020304" pitchFamily="18" charset="0"/>
                <a:cs typeface="Times New Roman" panose="02020603050405020304" pitchFamily="18" charset="0"/>
              </a:rPr>
              <a:t>Гаюи</a:t>
            </a:r>
            <a:r>
              <a:rPr lang="ru-RU" dirty="0">
                <a:effectLst/>
                <a:latin typeface="Times New Roman" panose="02020603050405020304" pitchFamily="18" charset="0"/>
                <a:cs typeface="Times New Roman" panose="02020603050405020304" pitchFamily="18" charset="0"/>
              </a:rPr>
              <a:t> в Петербурге. – СПб., 1886.</a:t>
            </a:r>
          </a:p>
          <a:p>
            <a:r>
              <a:rPr lang="ru-RU" dirty="0">
                <a:effectLst/>
                <a:latin typeface="Times New Roman" panose="02020603050405020304" pitchFamily="18" charset="0"/>
                <a:cs typeface="Times New Roman" panose="02020603050405020304" pitchFamily="18" charset="0"/>
              </a:rPr>
              <a:t>12. </a:t>
            </a:r>
            <a:r>
              <a:rPr lang="ru-RU" i="1" dirty="0" err="1">
                <a:effectLst/>
                <a:latin typeface="Times New Roman" panose="02020603050405020304" pitchFamily="18" charset="0"/>
                <a:cs typeface="Times New Roman" panose="02020603050405020304" pitchFamily="18" charset="0"/>
              </a:rPr>
              <a:t>Скребицкий</a:t>
            </a:r>
            <a:r>
              <a:rPr lang="ru-RU" i="1" dirty="0">
                <a:effectLst/>
                <a:latin typeface="Times New Roman" panose="02020603050405020304" pitchFamily="18" charset="0"/>
                <a:cs typeface="Times New Roman" panose="02020603050405020304" pitchFamily="18" charset="0"/>
              </a:rPr>
              <a:t> А.И.</a:t>
            </a:r>
            <a:r>
              <a:rPr lang="ru-RU" dirty="0">
                <a:effectLst/>
                <a:latin typeface="Times New Roman" panose="02020603050405020304" pitchFamily="18" charset="0"/>
                <a:cs typeface="Times New Roman" panose="02020603050405020304" pitchFamily="18" charset="0"/>
              </a:rPr>
              <a:t> Воспитание и образование слепых и их призрение на Западе. – СПб., 1903.</a:t>
            </a:r>
          </a:p>
          <a:p>
            <a:r>
              <a:rPr lang="ru-RU" dirty="0">
                <a:effectLst/>
                <a:latin typeface="Times New Roman" panose="02020603050405020304" pitchFamily="18" charset="0"/>
                <a:cs typeface="Times New Roman" panose="02020603050405020304" pitchFamily="18" charset="0"/>
              </a:rPr>
              <a:t>13. Хрестоматия по истории тифлопедагогики / Сост. </a:t>
            </a:r>
            <a:r>
              <a:rPr lang="ru-RU" i="1" dirty="0" err="1">
                <a:effectLst/>
                <a:latin typeface="Times New Roman" panose="02020603050405020304" pitchFamily="18" charset="0"/>
                <a:cs typeface="Times New Roman" panose="02020603050405020304" pitchFamily="18" charset="0"/>
              </a:rPr>
              <a:t>В.А.Феоктистова</a:t>
            </a:r>
            <a:r>
              <a:rPr lang="ru-RU" dirty="0">
                <a:effectLst/>
                <a:latin typeface="Times New Roman" panose="02020603050405020304" pitchFamily="18" charset="0"/>
                <a:cs typeface="Times New Roman" panose="02020603050405020304" pitchFamily="18" charset="0"/>
              </a:rPr>
              <a:t>. – М., 1987.</a:t>
            </a:r>
          </a:p>
          <a:p>
            <a:endParaRPr lang="ru-RU" dirty="0"/>
          </a:p>
        </p:txBody>
      </p:sp>
    </p:spTree>
    <p:extLst>
      <p:ext uri="{BB962C8B-B14F-4D97-AF65-F5344CB8AC3E}">
        <p14:creationId xmlns:p14="http://schemas.microsoft.com/office/powerpoint/2010/main" val="9893246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467" y="1572985"/>
            <a:ext cx="10353761" cy="1326321"/>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286948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5265" y="116379"/>
            <a:ext cx="10702292" cy="6467302"/>
          </a:xfrm>
        </p:spPr>
        <p:txBody>
          <a:bodyPr>
            <a:normAutofit lnSpcReduction="10000"/>
          </a:bodyPr>
          <a:lstStyle/>
          <a:p>
            <a:r>
              <a:rPr lang="ru-RU" dirty="0">
                <a:effectLst/>
              </a:rPr>
              <a:t>В слепоте, как отмечает ученый, видели, прежде всего, огромное несчастье, к которому относились с суеверным страхом и уважением. В то же время, наряду с отношением к слепому как к беспомощному, беззащитному существу, возникает общее убеждение в том, что у слепых развиваются высшие мистические силы души, что им доступно духовное знание и видение вместо утраченного физического зрения. У разных народов - Ближнего и Дальнего Востока, Европы, славянских народов - можно проследить общие характеристики формирования в обыденном сознании стереотипных представлений и установок по отношению к незрячему человеку. Имеются сведения о том, что незрячие люди не были изолированы от общественной жизни и выполняли важные функции в культурной жизни у многих народов. Так, население Японии на протяжении многих веков пользуются услугами незрячих массажистов, которые  имеют монопольное право заниматься этим видом деятельности наряду с музыкой. В Древнем Китае также уже в глубокой древности складывается система профессиональной подготовки и обучения слепых, что во многом связано с усилиями самих незрячих; в Пекине во времена династии </a:t>
            </a:r>
            <a:r>
              <a:rPr lang="ru-RU" dirty="0" err="1">
                <a:effectLst/>
              </a:rPr>
              <a:t>Хань</a:t>
            </a:r>
            <a:r>
              <a:rPr lang="ru-RU" dirty="0">
                <a:effectLst/>
              </a:rPr>
              <a:t> (206 г. до н.э.) существовала организация, объединявшая слепых музыкантов, певцов и предсказателей. Подобные объединения слепых музыкантов существовали и в других регионах мира, в том числе и на территории Древней Руси – Украине, Белоруссии. </a:t>
            </a:r>
            <a:endParaRPr lang="ru-RU" dirty="0"/>
          </a:p>
        </p:txBody>
      </p:sp>
    </p:spTree>
    <p:extLst>
      <p:ext uri="{BB962C8B-B14F-4D97-AF65-F5344CB8AC3E}">
        <p14:creationId xmlns:p14="http://schemas.microsoft.com/office/powerpoint/2010/main" val="3294779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TM04033921[[fn=Дамаск]]</Template>
  <TotalTime>6100</TotalTime>
  <Words>10344</Words>
  <Application>Microsoft Office PowerPoint</Application>
  <PresentationFormat>Широкоэкранный</PresentationFormat>
  <Paragraphs>311</Paragraphs>
  <Slides>89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89</vt:i4>
      </vt:variant>
    </vt:vector>
  </HeadingPairs>
  <TitlesOfParts>
    <vt:vector size="94" baseType="lpstr">
      <vt:lpstr>Arial</vt:lpstr>
      <vt:lpstr>Bookman Old Style</vt:lpstr>
      <vt:lpstr>Rockwell</vt:lpstr>
      <vt:lpstr>Times New Roman</vt:lpstr>
      <vt:lpstr>Damask</vt:lpstr>
      <vt:lpstr>Министерство Образования Российской Федерации Первый Московский Государственный Медицинский Университет имени М.И. Сеченова Кафедра логопедии Центр Магистерских Программ  История обучения Слепых</vt:lpstr>
      <vt:lpstr>Оглавление</vt:lpstr>
      <vt:lpstr>НАРУШЕНИЕ ЗРЕНИЯ:КЛАССИФИКАЦИЯ, ПСИХОЛОГИЧЕСКАЯ СТРУКТУРА ДЕФЕКТА</vt:lpstr>
      <vt:lpstr>Презентация PowerPoint</vt:lpstr>
      <vt:lpstr>Психологическая структура дефекта</vt:lpstr>
      <vt:lpstr>Отношение к слепым с древних времен</vt:lpstr>
      <vt:lpstr>Презентация PowerPoint</vt:lpstr>
      <vt:lpstr>Дени Дидро (1713-1784)</vt:lpstr>
      <vt:lpstr>Презентация PowerPoint</vt:lpstr>
      <vt:lpstr>Презентация PowerPoint</vt:lpstr>
      <vt:lpstr>Ramón Bayeu Y Subias - The Blind Singer </vt:lpstr>
      <vt:lpstr>Презентация PowerPoint</vt:lpstr>
      <vt:lpstr>Презентация PowerPoint</vt:lpstr>
      <vt:lpstr>Презентация PowerPoint</vt:lpstr>
      <vt:lpstr>Презентация PowerPoint</vt:lpstr>
      <vt:lpstr>Презентация PowerPoint</vt:lpstr>
      <vt:lpstr>Первые школы для слепых</vt:lpstr>
      <vt:lpstr>Вельф VI                    Людовик IX</vt:lpstr>
      <vt:lpstr>Презентация PowerPoint</vt:lpstr>
      <vt:lpstr>Презентация PowerPoint</vt:lpstr>
      <vt:lpstr>Валентин Гаюи. Его Деятельность во Франции. </vt:lpstr>
      <vt:lpstr>Презентация PowerPoint</vt:lpstr>
      <vt:lpstr>Презентация PowerPoint</vt:lpstr>
      <vt:lpstr>Мария терезия фон парадиз</vt:lpstr>
      <vt:lpstr>Презентация PowerPoint</vt:lpstr>
      <vt:lpstr>Презентация PowerPoint</vt:lpstr>
      <vt:lpstr>Обучение слепых в европе</vt:lpstr>
      <vt:lpstr>Фридрих вильгельм III (1770-1810)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Обучение слепых в россии</vt:lpstr>
      <vt:lpstr>Презентация PowerPoint</vt:lpstr>
      <vt:lpstr>Цели учреждения Гаюи </vt:lpstr>
      <vt:lpstr>Презентация PowerPoint</vt:lpstr>
      <vt:lpstr>Презентация PowerPoint</vt:lpstr>
      <vt:lpstr>Презентация PowerPoint</vt:lpstr>
      <vt:lpstr>Школьное обучение слепых с 1819 г. до эпохи реформ 60-х годов</vt:lpstr>
      <vt:lpstr>Презентация PowerPoint</vt:lpstr>
      <vt:lpstr>Императорское человеколюбивое общество. </vt:lpstr>
      <vt:lpstr>Александр I (1777-1825)</vt:lpstr>
      <vt:lpstr>Презентация PowerPoint</vt:lpstr>
      <vt:lpstr>Презентация PowerPoint</vt:lpstr>
      <vt:lpstr>Презентация PowerPoint</vt:lpstr>
      <vt:lpstr>Цели института</vt:lpstr>
      <vt:lpstr> Педагоги и учащиеся</vt:lpstr>
      <vt:lpstr>Программа</vt:lpstr>
      <vt:lpstr>Московское общество призрения, воспитания и обучения слепых детей</vt:lpstr>
      <vt:lpstr>Презентация PowerPoint</vt:lpstr>
      <vt:lpstr>Презентация PowerPoint</vt:lpstr>
      <vt:lpstr>Мариинское попечительство о слепых. Организация попечительства и его задачи </vt:lpstr>
      <vt:lpstr>Презентация PowerPoint</vt:lpstr>
      <vt:lpstr>Презентация PowerPoint</vt:lpstr>
      <vt:lpstr>Императрица Мария александровна (1824-1880)</vt:lpstr>
      <vt:lpstr>Презентация PowerPoint</vt:lpstr>
      <vt:lpstr>Презентация PowerPoint</vt:lpstr>
      <vt:lpstr>Константин карлович грот (1815-1897)</vt:lpstr>
      <vt:lpstr>Презентация PowerPoint</vt:lpstr>
      <vt:lpstr>Из всего дореволюционного периода существования школы для слепых можно сделать следующие выводы: </vt:lpstr>
      <vt:lpstr>Презентация PowerPoint</vt:lpstr>
      <vt:lpstr>Великая Октябрьская социалистическая революция</vt:lpstr>
      <vt:lpstr>Презентация PowerPoint</vt:lpstr>
      <vt:lpstr>Презентация PowerPoint</vt:lpstr>
      <vt:lpstr>Презентация PowerPoint</vt:lpstr>
      <vt:lpstr>вос</vt:lpstr>
      <vt:lpstr>Шрифт Брайля</vt:lpstr>
      <vt:lpstr>Первые радости и надежды </vt:lpstr>
      <vt:lpstr>Презентация PowerPoint</vt:lpstr>
      <vt:lpstr>Все для фронта, для Красной Армии! </vt:lpstr>
      <vt:lpstr>Новые испытания и победы </vt:lpstr>
      <vt:lpstr>Презентация PowerPoint</vt:lpstr>
      <vt:lpstr>Презентация PowerPoint</vt:lpstr>
      <vt:lpstr>Тяжелые годы </vt:lpstr>
      <vt:lpstr>Презентация PowerPoint</vt:lpstr>
      <vt:lpstr>Презентация PowerPoint</vt:lpstr>
      <vt:lpstr>Презентация PowerPoint</vt:lpstr>
      <vt:lpstr>Методы обучения слепых</vt:lpstr>
      <vt:lpstr>Презентация PowerPoint</vt:lpstr>
      <vt:lpstr>Современная Россия</vt:lpstr>
      <vt:lpstr>Специальные (коррекционные) образовательные учреждения III и IV видов </vt:lpstr>
      <vt:lpstr>Список литературы</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Дарья Лисик</dc:creator>
  <cp:lastModifiedBy>Дарья Лисик</cp:lastModifiedBy>
  <cp:revision>48</cp:revision>
  <dcterms:created xsi:type="dcterms:W3CDTF">2015-12-11T10:21:00Z</dcterms:created>
  <dcterms:modified xsi:type="dcterms:W3CDTF">2016-01-14T18:55:55Z</dcterms:modified>
</cp:coreProperties>
</file>